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60" r:id="rId5"/>
    <p:sldId id="258" r:id="rId6"/>
    <p:sldId id="305" r:id="rId7"/>
    <p:sldId id="276" r:id="rId8"/>
    <p:sldId id="286" r:id="rId9"/>
    <p:sldId id="278" r:id="rId10"/>
    <p:sldId id="275" r:id="rId11"/>
    <p:sldId id="261" r:id="rId12"/>
    <p:sldId id="290" r:id="rId13"/>
    <p:sldId id="282" r:id="rId14"/>
    <p:sldId id="304" r:id="rId15"/>
    <p:sldId id="277" r:id="rId16"/>
    <p:sldId id="307" r:id="rId17"/>
    <p:sldId id="291" r:id="rId18"/>
    <p:sldId id="284" r:id="rId19"/>
    <p:sldId id="289" r:id="rId20"/>
    <p:sldId id="285" r:id="rId21"/>
    <p:sldId id="262" r:id="rId22"/>
    <p:sldId id="292" r:id="rId23"/>
    <p:sldId id="283" r:id="rId24"/>
    <p:sldId id="263" r:id="rId25"/>
    <p:sldId id="264" r:id="rId26"/>
    <p:sldId id="294" r:id="rId27"/>
    <p:sldId id="306" r:id="rId28"/>
    <p:sldId id="297" r:id="rId29"/>
    <p:sldId id="288" r:id="rId30"/>
    <p:sldId id="274" r:id="rId31"/>
    <p:sldId id="309" r:id="rId32"/>
    <p:sldId id="266" r:id="rId33"/>
    <p:sldId id="308" r:id="rId34"/>
    <p:sldId id="295" r:id="rId35"/>
    <p:sldId id="299" r:id="rId36"/>
    <p:sldId id="296" r:id="rId37"/>
    <p:sldId id="298" r:id="rId38"/>
    <p:sldId id="300" r:id="rId39"/>
    <p:sldId id="267" r:id="rId40"/>
    <p:sldId id="293" r:id="rId41"/>
    <p:sldId id="303" r:id="rId42"/>
    <p:sldId id="301" r:id="rId43"/>
    <p:sldId id="287"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1D4A61-5CD1-4B1B-8DF7-786D8E7951E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3890326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D4A61-5CD1-4B1B-8DF7-786D8E7951E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410095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D4A61-5CD1-4B1B-8DF7-786D8E7951E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190259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D4A61-5CD1-4B1B-8DF7-786D8E7951E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168255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01D4A61-5CD1-4B1B-8DF7-786D8E7951E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2213953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1D4A61-5CD1-4B1B-8DF7-786D8E7951E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142145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1D4A61-5CD1-4B1B-8DF7-786D8E7951E1}" type="datetimeFigureOut">
              <a:rPr lang="en-US" smtClean="0"/>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124190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1D4A61-5CD1-4B1B-8DF7-786D8E7951E1}" type="datetimeFigureOut">
              <a:rPr lang="en-US" smtClean="0"/>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1776440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D4A61-5CD1-4B1B-8DF7-786D8E7951E1}" type="datetimeFigureOut">
              <a:rPr lang="en-US" smtClean="0"/>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2778732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1D4A61-5CD1-4B1B-8DF7-786D8E7951E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1038789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01D4A61-5CD1-4B1B-8DF7-786D8E7951E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F5CB85-CDBB-4E40-9E67-1AE93FC4B980}" type="slidenum">
              <a:rPr lang="en-US" smtClean="0"/>
              <a:t>‹#›</a:t>
            </a:fld>
            <a:endParaRPr lang="en-US"/>
          </a:p>
        </p:txBody>
      </p:sp>
    </p:spTree>
    <p:extLst>
      <p:ext uri="{BB962C8B-B14F-4D97-AF65-F5344CB8AC3E}">
        <p14:creationId xmlns:p14="http://schemas.microsoft.com/office/powerpoint/2010/main" val="331817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D4A61-5CD1-4B1B-8DF7-786D8E7951E1}" type="datetimeFigureOut">
              <a:rPr lang="en-US" smtClean="0"/>
              <a:t>6/27/2025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5CB85-CDBB-4E40-9E67-1AE93FC4B980}" type="slidenum">
              <a:rPr lang="en-US" smtClean="0"/>
              <a:t>‹#›</a:t>
            </a:fld>
            <a:endParaRPr lang="en-US"/>
          </a:p>
        </p:txBody>
      </p:sp>
    </p:spTree>
    <p:extLst>
      <p:ext uri="{BB962C8B-B14F-4D97-AF65-F5344CB8AC3E}">
        <p14:creationId xmlns:p14="http://schemas.microsoft.com/office/powerpoint/2010/main" val="1867395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hyperlink" Target="file:///C:\Users\ItShop\Documents\My%20Web%20Sites"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2" y="254442"/>
            <a:ext cx="11736125" cy="6186114"/>
          </a:xfrm>
          <a:prstGeom prst="rect">
            <a:avLst/>
          </a:prstGeom>
        </p:spPr>
      </p:pic>
      <p:grpSp>
        <p:nvGrpSpPr>
          <p:cNvPr id="7" name="Group 6"/>
          <p:cNvGrpSpPr/>
          <p:nvPr/>
        </p:nvGrpSpPr>
        <p:grpSpPr>
          <a:xfrm>
            <a:off x="581770" y="485030"/>
            <a:ext cx="7862514" cy="5312796"/>
            <a:chOff x="581770" y="485030"/>
            <a:chExt cx="7862514" cy="5312796"/>
          </a:xfrm>
        </p:grpSpPr>
        <p:sp>
          <p:nvSpPr>
            <p:cNvPr id="5" name="Rectangle 4"/>
            <p:cNvSpPr/>
            <p:nvPr/>
          </p:nvSpPr>
          <p:spPr>
            <a:xfrm>
              <a:off x="3951797" y="485030"/>
              <a:ext cx="4492487" cy="59634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Times New Roman" panose="02020603050405020304" pitchFamily="18" charset="0"/>
                  <a:cs typeface="Times New Roman" panose="02020603050405020304" pitchFamily="18" charset="0"/>
                </a:rPr>
                <a:t>Crop Recommendation system</a:t>
              </a:r>
              <a:endParaRPr lang="en-US" b="1" dirty="0">
                <a:latin typeface="Times New Roman" panose="02020603050405020304" pitchFamily="18" charset="0"/>
                <a:cs typeface="Times New Roman" panose="02020603050405020304" pitchFamily="18" charset="0"/>
              </a:endParaRPr>
            </a:p>
          </p:txBody>
        </p:sp>
        <p:sp>
          <p:nvSpPr>
            <p:cNvPr id="6" name="Rectangle 5"/>
            <p:cNvSpPr/>
            <p:nvPr/>
          </p:nvSpPr>
          <p:spPr>
            <a:xfrm>
              <a:off x="581770" y="5201479"/>
              <a:ext cx="4492487" cy="59634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Arial" panose="020B0604020202020204" pitchFamily="34" charset="0"/>
                  <a:cs typeface="Arial" panose="020B0604020202020204" pitchFamily="34" charset="0"/>
                </a:rPr>
                <a:t>Super</a:t>
              </a:r>
              <a:r>
                <a:rPr lang="en-US" b="1" dirty="0" smtClean="0">
                  <a:latin typeface="Arial" panose="020B0604020202020204" pitchFamily="34" charset="0"/>
                  <a:cs typeface="+mj-cs"/>
                </a:rPr>
                <a:t>vised by:</a:t>
              </a:r>
              <a:r>
                <a:rPr lang="ar-EG" b="1" dirty="0">
                  <a:solidFill>
                    <a:srgbClr val="FF0000"/>
                  </a:solidFill>
                  <a:latin typeface="Sitka Display Semibold" panose="020F0502020204030204" pitchFamily="2" charset="0"/>
                  <a:cs typeface="+mj-cs"/>
                </a:rPr>
                <a:t> </a:t>
              </a:r>
              <a:r>
                <a:rPr lang="ar-EG" b="1" dirty="0" err="1">
                  <a:solidFill>
                    <a:srgbClr val="FF0000"/>
                  </a:solidFill>
                  <a:latin typeface="Sitka Display Semibold" panose="020F0502020204030204" pitchFamily="2" charset="0"/>
                  <a:cs typeface="+mj-cs"/>
                </a:rPr>
                <a:t>Dr</a:t>
              </a:r>
              <a:r>
                <a:rPr lang="ar-EG" b="1" dirty="0">
                  <a:solidFill>
                    <a:srgbClr val="FF0000"/>
                  </a:solidFill>
                  <a:latin typeface="Sitka Display Semibold" panose="020F0502020204030204" pitchFamily="2" charset="0"/>
                  <a:cs typeface="+mj-cs"/>
                </a:rPr>
                <a:t>. </a:t>
              </a:r>
              <a:r>
                <a:rPr lang="ar-EG" b="1" dirty="0" err="1">
                  <a:solidFill>
                    <a:srgbClr val="FF0000"/>
                  </a:solidFill>
                  <a:latin typeface="Sitka Display Semibold" panose="020F0502020204030204" pitchFamily="2" charset="0"/>
                  <a:cs typeface="+mj-cs"/>
                </a:rPr>
                <a:t>Zainab</a:t>
              </a:r>
              <a:r>
                <a:rPr lang="ar-EG" b="1" dirty="0">
                  <a:solidFill>
                    <a:srgbClr val="FF0000"/>
                  </a:solidFill>
                  <a:latin typeface="Sitka Display Semibold" panose="020F0502020204030204" pitchFamily="2" charset="0"/>
                  <a:cs typeface="+mj-cs"/>
                </a:rPr>
                <a:t> </a:t>
              </a:r>
              <a:r>
                <a:rPr lang="ar-EG" b="1" dirty="0" err="1">
                  <a:solidFill>
                    <a:srgbClr val="FF0000"/>
                  </a:solidFill>
                  <a:latin typeface="Sitka Display Semibold" panose="020F0502020204030204" pitchFamily="2" charset="0"/>
                  <a:cs typeface="+mj-cs"/>
                </a:rPr>
                <a:t>Hassan</a:t>
              </a:r>
              <a:endParaRPr lang="en-US" b="1" dirty="0">
                <a:latin typeface="Arial" panose="020B0604020202020204" pitchFamily="34" charset="0"/>
                <a:cs typeface="+mj-cs"/>
              </a:endParaRPr>
            </a:p>
          </p:txBody>
        </p:sp>
      </p:grpSp>
    </p:spTree>
    <p:extLst>
      <p:ext uri="{BB962C8B-B14F-4D97-AF65-F5344CB8AC3E}">
        <p14:creationId xmlns:p14="http://schemas.microsoft.com/office/powerpoint/2010/main" val="21461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45192" y="-290987"/>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4"/>
          <a:stretch>
            <a:fillRect/>
          </a:stretch>
        </p:blipFill>
        <p:spPr>
          <a:xfrm>
            <a:off x="917279" y="532658"/>
            <a:ext cx="7240758" cy="6108724"/>
          </a:xfrm>
          <a:prstGeom prst="rect">
            <a:avLst/>
          </a:prstGeom>
        </p:spPr>
      </p:pic>
      <p:sp>
        <p:nvSpPr>
          <p:cNvPr id="19" name="TextBox 18"/>
          <p:cNvSpPr txBox="1"/>
          <p:nvPr/>
        </p:nvSpPr>
        <p:spPr>
          <a:xfrm>
            <a:off x="564507" y="86816"/>
            <a:ext cx="3991555" cy="461665"/>
          </a:xfrm>
          <a:prstGeom prst="rect">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b="1" dirty="0" smtClean="0"/>
              <a:t>AgriBot vs Other system</a:t>
            </a:r>
          </a:p>
        </p:txBody>
      </p:sp>
    </p:spTree>
    <p:extLst>
      <p:ext uri="{BB962C8B-B14F-4D97-AF65-F5344CB8AC3E}">
        <p14:creationId xmlns:p14="http://schemas.microsoft.com/office/powerpoint/2010/main" val="3635169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532270" y="2075493"/>
            <a:ext cx="5482645" cy="523220"/>
          </a:xfrm>
          <a:prstGeom prst="rect">
            <a:avLst/>
          </a:prstGeom>
          <a:solidFill>
            <a:srgbClr val="FFFF00"/>
          </a:solidFill>
        </p:spPr>
        <p:txBody>
          <a:bodyPr wrap="square">
            <a:spAutoFit/>
          </a:bodyPr>
          <a:lstStyle/>
          <a:p>
            <a:r>
              <a:rPr lang="en-US" sz="2800" b="1" dirty="0" smtClean="0"/>
              <a:t>3.Problem Statement &amp; Motivation</a:t>
            </a:r>
            <a:endParaRPr lang="en-US" sz="2800" b="1" dirty="0"/>
          </a:p>
        </p:txBody>
      </p:sp>
    </p:spTree>
    <p:extLst>
      <p:ext uri="{BB962C8B-B14F-4D97-AF65-F5344CB8AC3E}">
        <p14:creationId xmlns:p14="http://schemas.microsoft.com/office/powerpoint/2010/main" val="67243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46646"/>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1256238" y="824225"/>
            <a:ext cx="4096378" cy="400110"/>
          </a:xfrm>
          <a:prstGeom prst="rect">
            <a:avLst/>
          </a:prstGeom>
          <a:solidFill>
            <a:srgbClr val="FFFF00"/>
          </a:solidFill>
        </p:spPr>
        <p:txBody>
          <a:bodyPr wrap="none">
            <a:spAutoFit/>
          </a:bodyPr>
          <a:lstStyle/>
          <a:p>
            <a:pPr lvl="0" eaLnBrk="0" fontAlgn="base" hangingPunct="0">
              <a:spcBef>
                <a:spcPct val="0"/>
              </a:spcBef>
              <a:spcAft>
                <a:spcPct val="0"/>
              </a:spcAft>
            </a:pPr>
            <a:r>
              <a:rPr lang="en-US" altLang="en-US" sz="2000" b="1" dirty="0">
                <a:solidFill>
                  <a:srgbClr val="1B1C1D"/>
                </a:solidFill>
                <a:latin typeface="Times New Roman" panose="02020603050405020304" pitchFamily="18" charset="0"/>
                <a:cs typeface="Times New Roman" panose="02020603050405020304" pitchFamily="18" charset="0"/>
              </a:rPr>
              <a:t>Manual Soil Measurement Features</a:t>
            </a:r>
            <a:endParaRPr lang="en-US" altLang="en-US" sz="2000" dirty="0">
              <a:solidFill>
                <a:srgbClr val="1B1C1D"/>
              </a:solidFill>
              <a:latin typeface="Times New Roman" panose="02020603050405020304" pitchFamily="18" charset="0"/>
              <a:cs typeface="Times New Roman" panose="02020603050405020304" pitchFamily="18" charset="0"/>
            </a:endParaRPr>
          </a:p>
        </p:txBody>
      </p:sp>
      <p:sp>
        <p:nvSpPr>
          <p:cNvPr id="17" name="Rectangle 9"/>
          <p:cNvSpPr>
            <a:spLocks noChangeArrowheads="1"/>
          </p:cNvSpPr>
          <p:nvPr/>
        </p:nvSpPr>
        <p:spPr bwMode="auto">
          <a:xfrm>
            <a:off x="1037974" y="1422859"/>
            <a:ext cx="7425092"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Laboratory Measurement of Essential Soil Nutrients (NPK) Steps</a:t>
            </a:r>
            <a:endPar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Sample Collection:</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Gather representative soil samples from the field, create composite samples, then bag and label them.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Sample Preparation:</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Air-dry, crush, grind, and sieve samples to obtain fine powder for analysis.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Nitrogen Analysis:</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Digest sample (</a:t>
            </a:r>
            <a:r>
              <a:rPr kumimoji="0" lang="en-US" altLang="en-US" sz="2000" b="0" i="0" u="none" strike="noStrike" cap="none" normalizeH="0" baseline="0" dirty="0" err="1" smtClean="0">
                <a:ln>
                  <a:noFill/>
                </a:ln>
                <a:solidFill>
                  <a:srgbClr val="1B1C1D"/>
                </a:solidFill>
                <a:effectLst/>
                <a:latin typeface="Times New Roman" panose="02020603050405020304" pitchFamily="18" charset="0"/>
                <a:cs typeface="Times New Roman" panose="02020603050405020304" pitchFamily="18" charset="0"/>
              </a:rPr>
              <a:t>Kjeldahl</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method) or extract nitrate/ammonium for spectrophotometric measurement.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Phosphorus Analysis:</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Extract available P with specific solutions, add color reagents, and measure color intensity via spectrophotometer.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Potassium Analysis:</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Extract available K and measure concentration using Atomic Absorption or Flame Photometer.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Reporting:</a:t>
            </a:r>
            <a:r>
              <a:rPr kumimoji="0" lang="en-US" altLang="en-US" sz="2000" b="0" i="0" u="none" strike="noStrike" cap="none" normalizeH="0" baseline="0" dirty="0" smtClean="0">
                <a:ln>
                  <a:noFill/>
                </a:ln>
                <a:solidFill>
                  <a:srgbClr val="1B1C1D"/>
                </a:solidFill>
                <a:effectLst/>
                <a:latin typeface="Times New Roman" panose="02020603050405020304" pitchFamily="18" charset="0"/>
                <a:cs typeface="Times New Roman" panose="02020603050405020304" pitchFamily="18" charset="0"/>
              </a:rPr>
              <a:t> Interpret results and provide recommendations based on measured nutrient levels.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5727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4"/>
          <a:stretch>
            <a:fillRect/>
          </a:stretch>
        </p:blipFill>
        <p:spPr>
          <a:xfrm>
            <a:off x="1922536" y="696368"/>
            <a:ext cx="6301605" cy="5244365"/>
          </a:xfrm>
          <a:prstGeom prst="rect">
            <a:avLst/>
          </a:prstGeom>
        </p:spPr>
      </p:pic>
      <p:sp>
        <p:nvSpPr>
          <p:cNvPr id="17" name="Rectangle 16"/>
          <p:cNvSpPr/>
          <p:nvPr/>
        </p:nvSpPr>
        <p:spPr>
          <a:xfrm>
            <a:off x="348756" y="1090029"/>
            <a:ext cx="1573780" cy="400110"/>
          </a:xfrm>
          <a:prstGeom prst="rect">
            <a:avLst/>
          </a:prstGeom>
          <a:solidFill>
            <a:srgbClr val="FFFF00"/>
          </a:solidFill>
        </p:spPr>
        <p:txBody>
          <a:bodyPr wrap="square">
            <a:spAutoFit/>
          </a:bodyPr>
          <a:lstStyle/>
          <a:p>
            <a:pPr lvl="0" eaLnBrk="0" fontAlgn="base" hangingPunct="0">
              <a:spcBef>
                <a:spcPct val="0"/>
              </a:spcBef>
              <a:spcAft>
                <a:spcPct val="0"/>
              </a:spcAft>
            </a:pPr>
            <a:r>
              <a:rPr lang="en-US" altLang="en-US" sz="2000" b="1" dirty="0" smtClean="0">
                <a:solidFill>
                  <a:srgbClr val="1B1C1D"/>
                </a:solidFill>
                <a:latin typeface="Times New Roman" panose="02020603050405020304" pitchFamily="18" charset="0"/>
                <a:cs typeface="Times New Roman" panose="02020603050405020304" pitchFamily="18" charset="0"/>
              </a:rPr>
              <a:t>Real Steps</a:t>
            </a:r>
            <a:endParaRPr lang="en-US" altLang="en-US" sz="2000" b="1" dirty="0">
              <a:solidFill>
                <a:srgbClr val="1B1C1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050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08" y="620202"/>
            <a:ext cx="7332247" cy="5630671"/>
          </a:xfrm>
          <a:prstGeom prst="rect">
            <a:avLst/>
          </a:prstGeom>
        </p:spPr>
      </p:pic>
    </p:spTree>
    <p:extLst>
      <p:ext uri="{BB962C8B-B14F-4D97-AF65-F5344CB8AC3E}">
        <p14:creationId xmlns:p14="http://schemas.microsoft.com/office/powerpoint/2010/main" val="21029310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363086" y="1104058"/>
            <a:ext cx="6613000" cy="4524315"/>
          </a:xfrm>
          <a:prstGeom prst="rect">
            <a:avLst/>
          </a:prstGeom>
        </p:spPr>
        <p:txBody>
          <a:bodyPr wrap="square">
            <a:spAutoFit/>
          </a:bodyPr>
          <a:lstStyle/>
          <a:p>
            <a:pPr>
              <a:lnSpc>
                <a:spcPct val="200000"/>
              </a:lnSpc>
            </a:pPr>
            <a:r>
              <a:rPr lang="en-US" sz="2400" dirty="0">
                <a:latin typeface="Times New Roman" panose="02020603050405020304" pitchFamily="18" charset="0"/>
                <a:cs typeface="Times New Roman" panose="02020603050405020304" pitchFamily="18" charset="0"/>
              </a:rPr>
              <a:t>1.Water scarcity and limited arable land in many regions.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2.Farmers struggle to choose the right crops for their soil.</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3.Traditional methods of soil testing are time-consuming and expensive.</a:t>
            </a:r>
          </a:p>
        </p:txBody>
      </p:sp>
      <p:sp>
        <p:nvSpPr>
          <p:cNvPr id="17" name="Rectangle 16"/>
          <p:cNvSpPr/>
          <p:nvPr/>
        </p:nvSpPr>
        <p:spPr>
          <a:xfrm>
            <a:off x="1180548" y="411056"/>
            <a:ext cx="2066015" cy="523220"/>
          </a:xfrm>
          <a:prstGeom prst="rect">
            <a:avLst/>
          </a:prstGeom>
          <a:solidFill>
            <a:srgbClr val="FFFF00"/>
          </a:solidFill>
        </p:spPr>
        <p:txBody>
          <a:bodyPr wrap="none">
            <a:spAutoFit/>
          </a:bodyPr>
          <a:lstStyle/>
          <a:p>
            <a:r>
              <a:rPr lang="en-US" sz="2800" b="1" dirty="0" smtClean="0"/>
              <a:t>Motivations </a:t>
            </a:r>
            <a:endParaRPr lang="en-US" sz="2800" b="1" dirty="0"/>
          </a:p>
        </p:txBody>
      </p:sp>
    </p:spTree>
    <p:extLst>
      <p:ext uri="{BB962C8B-B14F-4D97-AF65-F5344CB8AC3E}">
        <p14:creationId xmlns:p14="http://schemas.microsoft.com/office/powerpoint/2010/main" val="398124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46646"/>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834887" y="0"/>
            <a:ext cx="8161124" cy="6001643"/>
          </a:xfrm>
          <a:prstGeom prst="rect">
            <a:avLst/>
          </a:prstGeom>
        </p:spPr>
        <p:txBody>
          <a:bodyPr wrap="square">
            <a:spAutoFit/>
          </a:bodyPr>
          <a:lstStyle/>
          <a:p>
            <a:pPr>
              <a:lnSpc>
                <a:spcPct val="200000"/>
              </a:lnSpc>
            </a:pPr>
            <a:r>
              <a:rPr lang="en-US" sz="2400" dirty="0">
                <a:latin typeface="Times New Roman" panose="02020603050405020304" pitchFamily="18" charset="0"/>
                <a:cs typeface="Times New Roman" panose="02020603050405020304" pitchFamily="18" charset="0"/>
              </a:rPr>
              <a:t>4. The process of measuring the soil manually takes a lot of time, effort, and cost, and it can take days.</a:t>
            </a:r>
            <a:endParaRPr lang="ar-EG" sz="2400" dirty="0">
              <a:latin typeface="Times New Roman" panose="02020603050405020304" pitchFamily="18" charset="0"/>
              <a:cs typeface="Times New Roman" panose="02020603050405020304" pitchFamily="18" charset="0"/>
            </a:endParaRPr>
          </a:p>
          <a:p>
            <a:pPr>
              <a:lnSpc>
                <a:spcPct val="200000"/>
              </a:lnSpc>
            </a:pPr>
            <a:r>
              <a:rPr lang="en-US" sz="2400" dirty="0">
                <a:latin typeface="Times New Roman" panose="02020603050405020304" pitchFamily="18" charset="0"/>
                <a:cs typeface="Times New Roman" panose="02020603050405020304" pitchFamily="18" charset="0"/>
              </a:rPr>
              <a:t>5. The lack of soil elements leads to a decrease in crop production and a failure to meet the needs of increasing population.</a:t>
            </a:r>
            <a:endParaRPr lang="ar-EG" sz="2400" dirty="0">
              <a:latin typeface="Times New Roman" panose="02020603050405020304" pitchFamily="18" charset="0"/>
              <a:cs typeface="Times New Roman" panose="02020603050405020304" pitchFamily="18" charset="0"/>
            </a:endParaRPr>
          </a:p>
          <a:p>
            <a:pPr>
              <a:lnSpc>
                <a:spcPct val="200000"/>
              </a:lnSpc>
            </a:pPr>
            <a:r>
              <a:rPr lang="en-US" sz="2400" dirty="0">
                <a:latin typeface="Times New Roman" panose="02020603050405020304" pitchFamily="18" charset="0"/>
                <a:cs typeface="Times New Roman" panose="02020603050405020304" pitchFamily="18" charset="0"/>
              </a:rPr>
              <a:t>6. It is difficult to determine the percentages of elements accurately due to the continuous changes in soil conditions and environmental factors</a:t>
            </a:r>
            <a:r>
              <a:rPr lang="en-US" dirty="0">
                <a:solidFill>
                  <a:srgbClr val="111111"/>
                </a:solidFill>
                <a:latin typeface="Roboto" panose="02000000000000000000" pitchFamily="2" charset="0"/>
              </a:rPr>
              <a:t>.</a:t>
            </a:r>
            <a:endParaRPr lang="en-US" dirty="0"/>
          </a:p>
        </p:txBody>
      </p:sp>
    </p:spTree>
    <p:extLst>
      <p:ext uri="{BB962C8B-B14F-4D97-AF65-F5344CB8AC3E}">
        <p14:creationId xmlns:p14="http://schemas.microsoft.com/office/powerpoint/2010/main" val="3622343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4508391" y="2503196"/>
            <a:ext cx="3514475" cy="954107"/>
          </a:xfrm>
          <a:prstGeom prst="rect">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800" b="1" dirty="0" smtClean="0"/>
              <a:t>4.Proposed Crop system Architecture</a:t>
            </a:r>
            <a:endParaRPr lang="en-US" sz="2800" b="1" dirty="0"/>
          </a:p>
        </p:txBody>
      </p:sp>
    </p:spTree>
    <p:extLst>
      <p:ext uri="{BB962C8B-B14F-4D97-AF65-F5344CB8AC3E}">
        <p14:creationId xmlns:p14="http://schemas.microsoft.com/office/powerpoint/2010/main" val="353473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993076" y="1558031"/>
            <a:ext cx="6563079" cy="523220"/>
          </a:xfrm>
          <a:prstGeom prst="rect">
            <a:avLst/>
          </a:prstGeom>
          <a:solidFill>
            <a:srgbClr val="FFFF00"/>
          </a:solidFill>
        </p:spPr>
        <p:txBody>
          <a:bodyPr wrap="none">
            <a:spAutoFit/>
          </a:bodyPr>
          <a:lstStyle/>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Soil sensor collects seven key soil metrics</a:t>
            </a:r>
            <a:r>
              <a:rPr lang="en-US" dirty="0"/>
              <a:t>.</a:t>
            </a:r>
          </a:p>
        </p:txBody>
      </p:sp>
      <p:pic>
        <p:nvPicPr>
          <p:cNvPr id="3074" name="Picture 2" descr="soil-npk-sensor-pinout-scaled – Make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687" y="2773884"/>
            <a:ext cx="3373419" cy="337341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860376" y="5008110"/>
            <a:ext cx="654100" cy="1034911"/>
            <a:chOff x="2860376" y="5008110"/>
            <a:chExt cx="654100" cy="1034911"/>
          </a:xfrm>
        </p:grpSpPr>
        <p:pic>
          <p:nvPicPr>
            <p:cNvPr id="5" name="Picture 4"/>
            <p:cNvPicPr>
              <a:picLocks noChangeAspect="1"/>
            </p:cNvPicPr>
            <p:nvPr/>
          </p:nvPicPr>
          <p:blipFill>
            <a:blip r:embed="rId5"/>
            <a:stretch>
              <a:fillRect/>
            </a:stretch>
          </p:blipFill>
          <p:spPr>
            <a:xfrm flipH="1">
              <a:off x="3164463" y="5008111"/>
              <a:ext cx="45719" cy="1032839"/>
            </a:xfrm>
            <a:prstGeom prst="rect">
              <a:avLst/>
            </a:prstGeom>
          </p:spPr>
        </p:pic>
        <p:pic>
          <p:nvPicPr>
            <p:cNvPr id="21" name="Picture 20"/>
            <p:cNvPicPr>
              <a:picLocks noChangeAspect="1"/>
            </p:cNvPicPr>
            <p:nvPr/>
          </p:nvPicPr>
          <p:blipFill>
            <a:blip r:embed="rId5"/>
            <a:stretch>
              <a:fillRect/>
            </a:stretch>
          </p:blipFill>
          <p:spPr>
            <a:xfrm flipH="1">
              <a:off x="3410115" y="5008111"/>
              <a:ext cx="104361" cy="1034910"/>
            </a:xfrm>
            <a:prstGeom prst="rect">
              <a:avLst/>
            </a:prstGeom>
          </p:spPr>
        </p:pic>
        <p:pic>
          <p:nvPicPr>
            <p:cNvPr id="26" name="Picture 25"/>
            <p:cNvPicPr>
              <a:picLocks noChangeAspect="1"/>
            </p:cNvPicPr>
            <p:nvPr/>
          </p:nvPicPr>
          <p:blipFill>
            <a:blip r:embed="rId5"/>
            <a:stretch>
              <a:fillRect/>
            </a:stretch>
          </p:blipFill>
          <p:spPr>
            <a:xfrm flipH="1">
              <a:off x="2860376" y="5008110"/>
              <a:ext cx="104152" cy="1032839"/>
            </a:xfrm>
            <a:prstGeom prst="rect">
              <a:avLst/>
            </a:prstGeom>
          </p:spPr>
        </p:pic>
      </p:grpSp>
    </p:spTree>
    <p:extLst>
      <p:ext uri="{BB962C8B-B14F-4D97-AF65-F5344CB8AC3E}">
        <p14:creationId xmlns:p14="http://schemas.microsoft.com/office/powerpoint/2010/main" val="3340865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37242" y="-100156"/>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407182" y="1060035"/>
            <a:ext cx="5493812" cy="523220"/>
          </a:xfrm>
          <a:prstGeom prst="rect">
            <a:avLst/>
          </a:prstGeom>
          <a:solidFill>
            <a:srgbClr val="FFFF00"/>
          </a:solidFill>
        </p:spPr>
        <p:txBody>
          <a:bodyPr wrap="none">
            <a:spAutoFit/>
          </a:bodyPr>
          <a:lstStyle/>
          <a:p>
            <a:r>
              <a:rPr lang="en-US" sz="2800" dirty="0" smtClean="0">
                <a:latin typeface="Times New Roman" panose="02020603050405020304" pitchFamily="18" charset="0"/>
                <a:cs typeface="Times New Roman" panose="02020603050405020304" pitchFamily="18" charset="0"/>
              </a:rPr>
              <a:t>2.Arduino </a:t>
            </a:r>
            <a:r>
              <a:rPr lang="en-US" sz="2800" dirty="0">
                <a:latin typeface="Times New Roman" panose="02020603050405020304" pitchFamily="18" charset="0"/>
                <a:cs typeface="Times New Roman" panose="02020603050405020304" pitchFamily="18" charset="0"/>
              </a:rPr>
              <a:t>processes raw sensor data</a:t>
            </a:r>
            <a:r>
              <a:rPr lang="en-US" dirty="0">
                <a:latin typeface="Times New Roman" panose="02020603050405020304" pitchFamily="18" charset="0"/>
                <a:cs typeface="Times New Roman" panose="02020603050405020304" pitchFamily="18" charset="0"/>
              </a:rPr>
              <a:t>.</a:t>
            </a:r>
          </a:p>
        </p:txBody>
      </p:sp>
      <p:pic>
        <p:nvPicPr>
          <p:cNvPr id="17" name="Picture 16"/>
          <p:cNvPicPr>
            <a:picLocks noChangeAspect="1"/>
          </p:cNvPicPr>
          <p:nvPr/>
        </p:nvPicPr>
        <p:blipFill>
          <a:blip r:embed="rId4"/>
          <a:stretch>
            <a:fillRect/>
          </a:stretch>
        </p:blipFill>
        <p:spPr>
          <a:xfrm>
            <a:off x="803082" y="2380538"/>
            <a:ext cx="7370859" cy="398145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H="1">
            <a:off x="2008170" y="3859586"/>
            <a:ext cx="1675553" cy="4321274"/>
          </a:xfrm>
          <a:prstGeom prst="rect">
            <a:avLst/>
          </a:prstGeom>
        </p:spPr>
      </p:pic>
    </p:spTree>
    <p:extLst>
      <p:ext uri="{BB962C8B-B14F-4D97-AF65-F5344CB8AC3E}">
        <p14:creationId xmlns:p14="http://schemas.microsoft.com/office/powerpoint/2010/main" val="1959861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445273" y="847699"/>
            <a:ext cx="2059388" cy="4404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Team Members</a:t>
            </a: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182314" y="1725181"/>
            <a:ext cx="5974759" cy="4362702"/>
            <a:chOff x="1182314" y="1725181"/>
            <a:chExt cx="5974759" cy="4362702"/>
          </a:xfrm>
        </p:grpSpPr>
        <p:sp>
          <p:nvSpPr>
            <p:cNvPr id="26" name="Rectangle 25"/>
            <p:cNvSpPr/>
            <p:nvPr/>
          </p:nvSpPr>
          <p:spPr>
            <a:xfrm>
              <a:off x="1259248" y="3650974"/>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Ahmed Elide Ali</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4997975" y="4644868"/>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anose="02020603050405020304" pitchFamily="18" charset="0"/>
                  <a:cs typeface="Times New Roman" panose="02020603050405020304" pitchFamily="18" charset="0"/>
                </a:rPr>
                <a:t>Elsaeed</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5010221" y="5753928"/>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anose="02020603050405020304" pitchFamily="18" charset="0"/>
                  <a:cs typeface="Times New Roman" panose="02020603050405020304" pitchFamily="18" charset="0"/>
                </a:rPr>
                <a:t>Fawzy</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5010221" y="3654342"/>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Ramadan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5010221" y="1729711"/>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Omar </a:t>
              </a:r>
              <a:r>
                <a:rPr lang="en-US" b="1" dirty="0" err="1" smtClean="0">
                  <a:solidFill>
                    <a:schemeClr val="tx1"/>
                  </a:solidFill>
                  <a:latin typeface="Times New Roman" panose="02020603050405020304" pitchFamily="18" charset="0"/>
                  <a:cs typeface="Times New Roman" panose="02020603050405020304" pitchFamily="18" charset="0"/>
                </a:rPr>
                <a:t>Alaa</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1" name="Rectangle 30"/>
            <p:cNvSpPr/>
            <p:nvPr/>
          </p:nvSpPr>
          <p:spPr>
            <a:xfrm>
              <a:off x="1193065" y="2707309"/>
              <a:ext cx="2167537" cy="338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Mohammed Omar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4997975" y="2711840"/>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anose="02020603050405020304" pitchFamily="18" charset="0"/>
                  <a:cs typeface="Times New Roman" panose="02020603050405020304" pitchFamily="18" charset="0"/>
                </a:rPr>
                <a:t>Moaz</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4" name="Rectangle 33"/>
            <p:cNvSpPr/>
            <p:nvPr/>
          </p:nvSpPr>
          <p:spPr>
            <a:xfrm>
              <a:off x="1259248" y="4644868"/>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Ahmed </a:t>
              </a:r>
              <a:r>
                <a:rPr lang="en-US" sz="2000" b="1" dirty="0" err="1" smtClean="0">
                  <a:solidFill>
                    <a:schemeClr val="tx1"/>
                  </a:solidFill>
                  <a:latin typeface="Times New Roman" panose="02020603050405020304" pitchFamily="18" charset="0"/>
                  <a:cs typeface="Times New Roman" panose="02020603050405020304" pitchFamily="18" charset="0"/>
                </a:rPr>
                <a:t>Elsyed</a:t>
              </a:r>
              <a:endParaRPr lang="en-US" sz="20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1259248" y="5750981"/>
              <a:ext cx="2146852" cy="333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Omar Mohamed</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9" name="Rectangle 38"/>
            <p:cNvSpPr/>
            <p:nvPr/>
          </p:nvSpPr>
          <p:spPr>
            <a:xfrm>
              <a:off x="1182314" y="1725181"/>
              <a:ext cx="2167537" cy="338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anose="02020603050405020304" pitchFamily="18" charset="0"/>
                  <a:cs typeface="Times New Roman" panose="02020603050405020304" pitchFamily="18" charset="0"/>
                </a:rPr>
                <a:t>Moghazy</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Refaat</a:t>
              </a:r>
              <a:endParaRPr lang="en-US" b="1"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1688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663529" y="151075"/>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445273" y="1026552"/>
            <a:ext cx="7774372" cy="523220"/>
          </a:xfrm>
          <a:prstGeom prst="rect">
            <a:avLst/>
          </a:prstGeom>
          <a:solidFill>
            <a:srgbClr val="FFFF00"/>
          </a:solidFill>
        </p:spPr>
        <p:txBody>
          <a:bodyPr wrap="none">
            <a:spAutoFit/>
          </a:bodyPr>
          <a:lstStyle/>
          <a:p>
            <a:r>
              <a:rPr lang="en-US" sz="2800" dirty="0" smtClean="0">
                <a:latin typeface="Times New Roman" panose="02020603050405020304" pitchFamily="18" charset="0"/>
                <a:cs typeface="Times New Roman" panose="02020603050405020304" pitchFamily="18" charset="0"/>
              </a:rPr>
              <a:t>3.Data </a:t>
            </a:r>
            <a:r>
              <a:rPr lang="en-US" sz="2800" dirty="0">
                <a:latin typeface="Times New Roman" panose="02020603050405020304" pitchFamily="18" charset="0"/>
                <a:cs typeface="Times New Roman" panose="02020603050405020304" pitchFamily="18" charset="0"/>
              </a:rPr>
              <a:t>is sent to Raspberry Pi for analysis using ML </a:t>
            </a:r>
          </a:p>
        </p:txBody>
      </p:sp>
      <p:grpSp>
        <p:nvGrpSpPr>
          <p:cNvPr id="4" name="Group 3"/>
          <p:cNvGrpSpPr/>
          <p:nvPr/>
        </p:nvGrpSpPr>
        <p:grpSpPr>
          <a:xfrm>
            <a:off x="902627" y="1920953"/>
            <a:ext cx="5564953" cy="4627794"/>
            <a:chOff x="902627" y="1920953"/>
            <a:chExt cx="5564953" cy="462779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27" y="2840228"/>
              <a:ext cx="5564953" cy="3708519"/>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5253886" y="1920953"/>
              <a:ext cx="875774" cy="2258634"/>
            </a:xfrm>
            <a:prstGeom prst="rect">
              <a:avLst/>
            </a:prstGeom>
          </p:spPr>
        </p:pic>
      </p:grpSp>
    </p:spTree>
    <p:extLst>
      <p:ext uri="{BB962C8B-B14F-4D97-AF65-F5344CB8AC3E}">
        <p14:creationId xmlns:p14="http://schemas.microsoft.com/office/powerpoint/2010/main" val="993339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712858" y="1038382"/>
            <a:ext cx="7641836" cy="523220"/>
          </a:xfrm>
          <a:prstGeom prst="rect">
            <a:avLst/>
          </a:prstGeom>
          <a:solidFill>
            <a:srgbClr val="FFFF00"/>
          </a:solidFill>
        </p:spPr>
        <p:txBody>
          <a:bodyPr wrap="none">
            <a:spAutoFit/>
          </a:bodyPr>
          <a:lstStyle/>
          <a:p>
            <a:r>
              <a:rPr lang="en-US" sz="2800" dirty="0">
                <a:latin typeface="Times New Roman" panose="02020603050405020304" pitchFamily="18" charset="0"/>
                <a:cs typeface="Times New Roman" panose="02020603050405020304" pitchFamily="18" charset="0"/>
              </a:rPr>
              <a:t>3.Results are displayed on a connected LCD screen.</a:t>
            </a:r>
          </a:p>
        </p:txBody>
      </p:sp>
      <p:grpSp>
        <p:nvGrpSpPr>
          <p:cNvPr id="3" name="Group 2"/>
          <p:cNvGrpSpPr/>
          <p:nvPr/>
        </p:nvGrpSpPr>
        <p:grpSpPr>
          <a:xfrm>
            <a:off x="768648" y="2094340"/>
            <a:ext cx="6712898" cy="3777621"/>
            <a:chOff x="768648" y="2094340"/>
            <a:chExt cx="6712898" cy="3777621"/>
          </a:xfrm>
        </p:grpSpPr>
        <p:pic>
          <p:nvPicPr>
            <p:cNvPr id="17" name="Picture 16"/>
            <p:cNvPicPr>
              <a:picLocks noChangeAspect="1"/>
            </p:cNvPicPr>
            <p:nvPr/>
          </p:nvPicPr>
          <p:blipFill>
            <a:blip r:embed="rId3"/>
            <a:stretch>
              <a:fillRect/>
            </a:stretch>
          </p:blipFill>
          <p:spPr>
            <a:xfrm>
              <a:off x="879808" y="2094340"/>
              <a:ext cx="6601738" cy="3777621"/>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092799" flipH="1">
              <a:off x="2095651" y="904059"/>
              <a:ext cx="1433038" cy="4087044"/>
            </a:xfrm>
            <a:prstGeom prst="rect">
              <a:avLst/>
            </a:prstGeom>
          </p:spPr>
        </p:pic>
      </p:grpSp>
    </p:spTree>
    <p:extLst>
      <p:ext uri="{BB962C8B-B14F-4D97-AF65-F5344CB8AC3E}">
        <p14:creationId xmlns:p14="http://schemas.microsoft.com/office/powerpoint/2010/main" val="799313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3098248" y="2596837"/>
            <a:ext cx="5874172" cy="523220"/>
          </a:xfrm>
          <a:prstGeom prst="rect">
            <a:avLst/>
          </a:prstGeom>
          <a:solidFill>
            <a:srgbClr val="FFFF00"/>
          </a:solidFill>
        </p:spPr>
        <p:txBody>
          <a:bodyPr wrap="none">
            <a:spAutoFit/>
          </a:bodyPr>
          <a:lstStyle/>
          <a:p>
            <a:r>
              <a:rPr lang="en-US" sz="2800" b="1" dirty="0" smtClean="0"/>
              <a:t>5.Hardware Component &amp; Connection</a:t>
            </a:r>
            <a:endParaRPr lang="en-US" sz="2800" b="1" dirty="0"/>
          </a:p>
        </p:txBody>
      </p:sp>
    </p:spTree>
    <p:extLst>
      <p:ext uri="{BB962C8B-B14F-4D97-AF65-F5344CB8AC3E}">
        <p14:creationId xmlns:p14="http://schemas.microsoft.com/office/powerpoint/2010/main" val="24089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6C2C2FA3-0DB0-CE86-B1DD-C6AB47EABC7E}"/>
              </a:ext>
            </a:extLst>
          </p:cNvPr>
          <p:cNvPicPr>
            <a:picLocks noChangeAspect="1"/>
          </p:cNvPicPr>
          <p:nvPr/>
        </p:nvPicPr>
        <p:blipFill>
          <a:blip r:embed="rId4"/>
          <a:stretch>
            <a:fillRect/>
          </a:stretch>
        </p:blipFill>
        <p:spPr>
          <a:xfrm>
            <a:off x="723900" y="1160617"/>
            <a:ext cx="2507714" cy="2275520"/>
          </a:xfrm>
          <a:prstGeom prst="rect">
            <a:avLst/>
          </a:prstGeom>
        </p:spPr>
      </p:pic>
      <p:pic>
        <p:nvPicPr>
          <p:cNvPr id="19" name="Picture 2" descr="لوحة تطوير اونو R3 MEGA328PAU من اردوينو">
            <a:extLst>
              <a:ext uri="{FF2B5EF4-FFF2-40B4-BE49-F238E27FC236}">
                <a16:creationId xmlns:a16="http://schemas.microsoft.com/office/drawing/2014/main" id="{E7634154-210B-0149-ADE2-56F4ACE13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4535" y="1160617"/>
            <a:ext cx="2557853" cy="22755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A781942-46E8-FC0F-556D-448D90A31C9A}"/>
              </a:ext>
            </a:extLst>
          </p:cNvPr>
          <p:cNvPicPr>
            <a:picLocks noChangeAspect="1"/>
          </p:cNvPicPr>
          <p:nvPr/>
        </p:nvPicPr>
        <p:blipFill>
          <a:blip r:embed="rId6"/>
          <a:stretch>
            <a:fillRect/>
          </a:stretch>
        </p:blipFill>
        <p:spPr>
          <a:xfrm>
            <a:off x="6035309" y="1160617"/>
            <a:ext cx="3108691" cy="2275520"/>
          </a:xfrm>
          <a:prstGeom prst="rect">
            <a:avLst/>
          </a:prstGeom>
        </p:spPr>
      </p:pic>
      <p:sp>
        <p:nvSpPr>
          <p:cNvPr id="26" name="TextBox 25">
            <a:extLst>
              <a:ext uri="{FF2B5EF4-FFF2-40B4-BE49-F238E27FC236}">
                <a16:creationId xmlns:a16="http://schemas.microsoft.com/office/drawing/2014/main" id="{C2F81F14-78D8-41DE-B6FE-19CF319F65F7}"/>
              </a:ext>
            </a:extLst>
          </p:cNvPr>
          <p:cNvSpPr txBox="1"/>
          <p:nvPr/>
        </p:nvSpPr>
        <p:spPr>
          <a:xfrm>
            <a:off x="689130" y="3766792"/>
            <a:ext cx="250166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NPK</a:t>
            </a:r>
            <a:r>
              <a:rPr lang="en-US" sz="2000" dirty="0"/>
              <a:t> 7 in 5 sensor</a:t>
            </a:r>
          </a:p>
        </p:txBody>
      </p:sp>
      <p:sp>
        <p:nvSpPr>
          <p:cNvPr id="27" name="TextBox 26">
            <a:extLst>
              <a:ext uri="{FF2B5EF4-FFF2-40B4-BE49-F238E27FC236}">
                <a16:creationId xmlns:a16="http://schemas.microsoft.com/office/drawing/2014/main" id="{48DB62AC-0AB6-7E95-8B79-77D7ECF2EFA8}"/>
              </a:ext>
            </a:extLst>
          </p:cNvPr>
          <p:cNvSpPr txBox="1"/>
          <p:nvPr/>
        </p:nvSpPr>
        <p:spPr>
          <a:xfrm>
            <a:off x="793630" y="4381590"/>
            <a:ext cx="250166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Soil sensor measure 7 component</a:t>
            </a:r>
          </a:p>
        </p:txBody>
      </p:sp>
      <p:sp>
        <p:nvSpPr>
          <p:cNvPr id="28" name="TextBox 27">
            <a:extLst>
              <a:ext uri="{FF2B5EF4-FFF2-40B4-BE49-F238E27FC236}">
                <a16:creationId xmlns:a16="http://schemas.microsoft.com/office/drawing/2014/main" id="{C3D76D9A-BFDA-D589-BA80-4FCB1BE88DEB}"/>
              </a:ext>
            </a:extLst>
          </p:cNvPr>
          <p:cNvSpPr txBox="1"/>
          <p:nvPr/>
        </p:nvSpPr>
        <p:spPr>
          <a:xfrm>
            <a:off x="3803386" y="3794977"/>
            <a:ext cx="1794918" cy="400110"/>
          </a:xfrm>
          <a:prstGeom prst="rect">
            <a:avLst/>
          </a:prstGeom>
          <a:noFill/>
        </p:spPr>
        <p:txBody>
          <a:bodyPr wrap="square">
            <a:spAutoFit/>
          </a:bodyPr>
          <a:lstStyle/>
          <a:p>
            <a:r>
              <a:rPr lang="ar-EG" sz="2000" dirty="0">
                <a:cs typeface="+mj-cs"/>
              </a:rPr>
              <a:t>Arduino Uno</a:t>
            </a:r>
          </a:p>
        </p:txBody>
      </p:sp>
      <p:sp>
        <p:nvSpPr>
          <p:cNvPr id="29" name="TextBox 28">
            <a:extLst>
              <a:ext uri="{FF2B5EF4-FFF2-40B4-BE49-F238E27FC236}">
                <a16:creationId xmlns:a16="http://schemas.microsoft.com/office/drawing/2014/main" id="{E2381BE7-364A-83B7-BE49-3525B3CE8804}"/>
              </a:ext>
            </a:extLst>
          </p:cNvPr>
          <p:cNvSpPr txBox="1"/>
          <p:nvPr/>
        </p:nvSpPr>
        <p:spPr>
          <a:xfrm>
            <a:off x="3567144" y="4381590"/>
            <a:ext cx="2793054"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Collect component and send to </a:t>
            </a:r>
            <a:r>
              <a:rPr lang="en-US" sz="2000" dirty="0" smtClean="0">
                <a:latin typeface="Times New Roman" panose="02020603050405020304" pitchFamily="18" charset="0"/>
                <a:cs typeface="Times New Roman" panose="02020603050405020304" pitchFamily="18" charset="0"/>
              </a:rPr>
              <a:t>raspberry </a:t>
            </a:r>
            <a:r>
              <a:rPr lang="en-US" sz="2000" dirty="0" smtClean="0"/>
              <a:t>pi</a:t>
            </a:r>
            <a:endParaRPr lang="ar-EG" sz="2000" dirty="0"/>
          </a:p>
        </p:txBody>
      </p:sp>
      <p:sp>
        <p:nvSpPr>
          <p:cNvPr id="30" name="TextBox 29">
            <a:extLst>
              <a:ext uri="{FF2B5EF4-FFF2-40B4-BE49-F238E27FC236}">
                <a16:creationId xmlns:a16="http://schemas.microsoft.com/office/drawing/2014/main" id="{D5F2A071-2EF2-22F6-14A3-49503D36982E}"/>
              </a:ext>
            </a:extLst>
          </p:cNvPr>
          <p:cNvSpPr txBox="1"/>
          <p:nvPr/>
        </p:nvSpPr>
        <p:spPr>
          <a:xfrm>
            <a:off x="7117727" y="3755363"/>
            <a:ext cx="1794918" cy="400110"/>
          </a:xfrm>
          <a:prstGeom prst="rect">
            <a:avLst/>
          </a:prstGeom>
          <a:noFill/>
        </p:spPr>
        <p:txBody>
          <a:bodyPr wrap="square">
            <a:spAutoFit/>
          </a:bodyPr>
          <a:lstStyle/>
          <a:p>
            <a:r>
              <a:rPr lang="en-US" sz="2000" dirty="0" smtClean="0">
                <a:latin typeface="Times New Roman" panose="02020603050405020304" pitchFamily="18" charset="0"/>
                <a:cs typeface="Times New Roman" panose="02020603050405020304" pitchFamily="18" charset="0"/>
              </a:rPr>
              <a:t>Raspberry pi 5</a:t>
            </a:r>
            <a:endParaRPr lang="ar-EG" sz="2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D139E125-EEDD-579B-90F1-EC53BE6730A8}"/>
              </a:ext>
            </a:extLst>
          </p:cNvPr>
          <p:cNvSpPr txBox="1"/>
          <p:nvPr/>
        </p:nvSpPr>
        <p:spPr>
          <a:xfrm>
            <a:off x="6789077" y="4392707"/>
            <a:ext cx="2398143"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Make crop </a:t>
            </a:r>
            <a:r>
              <a:rPr lang="en-US" sz="2000" dirty="0" smtClean="0">
                <a:latin typeface="Times New Roman" panose="02020603050405020304" pitchFamily="18" charset="0"/>
                <a:cs typeface="Times New Roman" panose="02020603050405020304" pitchFamily="18" charset="0"/>
              </a:rPr>
              <a:t>recommendation</a:t>
            </a:r>
            <a:endParaRPr lang="ar-EG"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1013363" y="207272"/>
            <a:ext cx="2218252" cy="400110"/>
          </a:xfrm>
          <a:prstGeom prst="rect">
            <a:avLst/>
          </a:prstGeom>
          <a:solidFill>
            <a:srgbClr val="FFFF00"/>
          </a:solid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project </a:t>
            </a:r>
            <a:r>
              <a:rPr lang="en-US" sz="2000" b="1" dirty="0" smtClean="0">
                <a:latin typeface="Times New Roman" panose="02020603050405020304" pitchFamily="18" charset="0"/>
                <a:cs typeface="Times New Roman" panose="02020603050405020304" pitchFamily="18" charset="0"/>
              </a:rPr>
              <a:t>component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98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67CBF275-39E1-EA7B-81F6-AA00623F8156}"/>
              </a:ext>
            </a:extLst>
          </p:cNvPr>
          <p:cNvPicPr>
            <a:picLocks noChangeAspect="1"/>
          </p:cNvPicPr>
          <p:nvPr/>
        </p:nvPicPr>
        <p:blipFill>
          <a:blip r:embed="rId3"/>
          <a:stretch>
            <a:fillRect/>
          </a:stretch>
        </p:blipFill>
        <p:spPr>
          <a:xfrm>
            <a:off x="723901" y="1155223"/>
            <a:ext cx="2259930" cy="2269464"/>
          </a:xfrm>
          <a:prstGeom prst="rect">
            <a:avLst/>
          </a:prstGeom>
        </p:spPr>
      </p:pic>
      <p:pic>
        <p:nvPicPr>
          <p:cNvPr id="19" name="Picture 18">
            <a:extLst>
              <a:ext uri="{FF2B5EF4-FFF2-40B4-BE49-F238E27FC236}">
                <a16:creationId xmlns:a16="http://schemas.microsoft.com/office/drawing/2014/main" id="{9EC6BB49-A7E3-6457-2AAC-3ADC0FC15533}"/>
              </a:ext>
            </a:extLst>
          </p:cNvPr>
          <p:cNvPicPr>
            <a:picLocks noChangeAspect="1"/>
          </p:cNvPicPr>
          <p:nvPr/>
        </p:nvPicPr>
        <p:blipFill>
          <a:blip r:embed="rId4"/>
          <a:stretch>
            <a:fillRect/>
          </a:stretch>
        </p:blipFill>
        <p:spPr>
          <a:xfrm>
            <a:off x="3639269" y="1155223"/>
            <a:ext cx="2149056" cy="2209079"/>
          </a:xfrm>
          <a:prstGeom prst="rect">
            <a:avLst/>
          </a:prstGeom>
        </p:spPr>
      </p:pic>
      <p:pic>
        <p:nvPicPr>
          <p:cNvPr id="21" name="Picture 20">
            <a:extLst>
              <a:ext uri="{FF2B5EF4-FFF2-40B4-BE49-F238E27FC236}">
                <a16:creationId xmlns:a16="http://schemas.microsoft.com/office/drawing/2014/main" id="{D788BD86-BED0-EED4-3672-80D63704FB37}"/>
              </a:ext>
            </a:extLst>
          </p:cNvPr>
          <p:cNvPicPr>
            <a:picLocks noChangeAspect="1"/>
          </p:cNvPicPr>
          <p:nvPr/>
        </p:nvPicPr>
        <p:blipFill>
          <a:blip r:embed="rId5"/>
          <a:stretch>
            <a:fillRect/>
          </a:stretch>
        </p:blipFill>
        <p:spPr>
          <a:xfrm>
            <a:off x="6074345" y="1393222"/>
            <a:ext cx="3069655" cy="1848713"/>
          </a:xfrm>
          <a:prstGeom prst="rect">
            <a:avLst/>
          </a:prstGeom>
        </p:spPr>
      </p:pic>
      <p:sp>
        <p:nvSpPr>
          <p:cNvPr id="26" name="TextBox 25">
            <a:extLst>
              <a:ext uri="{FF2B5EF4-FFF2-40B4-BE49-F238E27FC236}">
                <a16:creationId xmlns:a16="http://schemas.microsoft.com/office/drawing/2014/main" id="{09B2B4D1-DB2B-396A-BFAB-02111D06B69D}"/>
              </a:ext>
            </a:extLst>
          </p:cNvPr>
          <p:cNvSpPr txBox="1"/>
          <p:nvPr/>
        </p:nvSpPr>
        <p:spPr>
          <a:xfrm>
            <a:off x="1163753" y="4989136"/>
            <a:ext cx="1380226" cy="400110"/>
          </a:xfrm>
          <a:prstGeom prst="rect">
            <a:avLst/>
          </a:prstGeom>
          <a:noFill/>
        </p:spPr>
        <p:txBody>
          <a:bodyPr wrap="square">
            <a:spAutoFit/>
          </a:bodyPr>
          <a:lstStyle/>
          <a:p>
            <a:r>
              <a:rPr lang="ar-EG" sz="2000" dirty="0" err="1">
                <a:latin typeface="Arial" panose="020B0604020202020204" pitchFamily="34" charset="0"/>
                <a:cs typeface="+mj-cs"/>
              </a:rPr>
              <a:t>Batteries</a:t>
            </a:r>
            <a:endParaRPr lang="ar-EG" sz="2000" dirty="0">
              <a:latin typeface="Arial" panose="020B0604020202020204" pitchFamily="34" charset="0"/>
              <a:cs typeface="+mj-cs"/>
            </a:endParaRPr>
          </a:p>
        </p:txBody>
      </p:sp>
      <p:sp>
        <p:nvSpPr>
          <p:cNvPr id="27" name="TextBox 26">
            <a:extLst>
              <a:ext uri="{FF2B5EF4-FFF2-40B4-BE49-F238E27FC236}">
                <a16:creationId xmlns:a16="http://schemas.microsoft.com/office/drawing/2014/main" id="{813FA48E-F6CD-F103-B4C4-C6854E865BE7}"/>
              </a:ext>
            </a:extLst>
          </p:cNvPr>
          <p:cNvSpPr txBox="1"/>
          <p:nvPr/>
        </p:nvSpPr>
        <p:spPr>
          <a:xfrm>
            <a:off x="4381657" y="4940305"/>
            <a:ext cx="1022229" cy="400110"/>
          </a:xfrm>
          <a:prstGeom prst="rect">
            <a:avLst/>
          </a:prstGeom>
          <a:noFill/>
        </p:spPr>
        <p:txBody>
          <a:bodyPr wrap="square">
            <a:spAutoFit/>
          </a:bodyPr>
          <a:lstStyle/>
          <a:p>
            <a:r>
              <a:rPr lang="en-US" sz="2000" dirty="0"/>
              <a:t>Button</a:t>
            </a:r>
            <a:endParaRPr lang="ar-EG" sz="2000" dirty="0"/>
          </a:p>
        </p:txBody>
      </p:sp>
      <p:sp>
        <p:nvSpPr>
          <p:cNvPr id="28" name="TextBox 27">
            <a:extLst>
              <a:ext uri="{FF2B5EF4-FFF2-40B4-BE49-F238E27FC236}">
                <a16:creationId xmlns:a16="http://schemas.microsoft.com/office/drawing/2014/main" id="{A6D043A3-5362-3392-A0FA-5D46BA677D21}"/>
              </a:ext>
            </a:extLst>
          </p:cNvPr>
          <p:cNvSpPr txBox="1"/>
          <p:nvPr/>
        </p:nvSpPr>
        <p:spPr>
          <a:xfrm>
            <a:off x="7237201" y="5062500"/>
            <a:ext cx="781409" cy="400110"/>
          </a:xfrm>
          <a:prstGeom prst="rect">
            <a:avLst/>
          </a:prstGeom>
          <a:noFill/>
        </p:spPr>
        <p:txBody>
          <a:bodyPr wrap="square">
            <a:spAutoFit/>
          </a:bodyPr>
          <a:lstStyle/>
          <a:p>
            <a:r>
              <a:rPr lang="en-US" sz="2000" dirty="0"/>
              <a:t>LCD</a:t>
            </a:r>
            <a:endParaRPr lang="en-US" sz="1400" dirty="0"/>
          </a:p>
        </p:txBody>
      </p:sp>
    </p:spTree>
    <p:extLst>
      <p:ext uri="{BB962C8B-B14F-4D97-AF65-F5344CB8AC3E}">
        <p14:creationId xmlns:p14="http://schemas.microsoft.com/office/powerpoint/2010/main" val="99040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753065" y="797642"/>
            <a:ext cx="3930820" cy="523220"/>
          </a:xfrm>
          <a:prstGeom prst="rect">
            <a:avLst/>
          </a:prstGeom>
          <a:solidFill>
            <a:srgbClr val="FFFF00"/>
          </a:solidFill>
        </p:spPr>
        <p:txBody>
          <a:bodyPr wrap="none">
            <a:spAutoFit/>
          </a:bodyPr>
          <a:lstStyle/>
          <a:p>
            <a:r>
              <a:rPr lang="en-US" sz="2800" b="1" dirty="0" smtClean="0">
                <a:latin typeface="Times New Roman" panose="02020603050405020304" pitchFamily="18" charset="0"/>
                <a:cs typeface="Times New Roman" panose="02020603050405020304" pitchFamily="18" charset="0"/>
              </a:rPr>
              <a:t>Circuit </a:t>
            </a:r>
            <a:r>
              <a:rPr lang="en-US" sz="2800" b="1" dirty="0">
                <a:latin typeface="Times New Roman" panose="02020603050405020304" pitchFamily="18" charset="0"/>
                <a:cs typeface="Times New Roman" panose="02020603050405020304" pitchFamily="18" charset="0"/>
              </a:rPr>
              <a:t>and </a:t>
            </a:r>
            <a:r>
              <a:rPr lang="en-US" sz="2800" b="1" dirty="0" smtClean="0">
                <a:latin typeface="Times New Roman" panose="02020603050405020304" pitchFamily="18" charset="0"/>
                <a:cs typeface="Times New Roman" panose="02020603050405020304" pitchFamily="18" charset="0"/>
              </a:rPr>
              <a:t>Connections</a:t>
            </a:r>
            <a:endParaRPr lang="en-US" sz="2800" b="1"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FDD06A0D-8D3E-636D-EB7C-1536B6D96C98}"/>
              </a:ext>
            </a:extLst>
          </p:cNvPr>
          <p:cNvPicPr>
            <a:picLocks noChangeAspect="1"/>
          </p:cNvPicPr>
          <p:nvPr/>
        </p:nvPicPr>
        <p:blipFill>
          <a:blip r:embed="rId3"/>
          <a:stretch>
            <a:fillRect/>
          </a:stretch>
        </p:blipFill>
        <p:spPr>
          <a:xfrm>
            <a:off x="793177" y="1619616"/>
            <a:ext cx="7077904" cy="4718603"/>
          </a:xfrm>
          <a:prstGeom prst="rect">
            <a:avLst/>
          </a:prstGeom>
        </p:spPr>
      </p:pic>
    </p:spTree>
    <p:extLst>
      <p:ext uri="{BB962C8B-B14F-4D97-AF65-F5344CB8AC3E}">
        <p14:creationId xmlns:p14="http://schemas.microsoft.com/office/powerpoint/2010/main" val="1306691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81A14CFD-867A-5269-32F0-B805173C66A0}"/>
              </a:ext>
            </a:extLst>
          </p:cNvPr>
          <p:cNvPicPr>
            <a:picLocks noChangeAspect="1"/>
          </p:cNvPicPr>
          <p:nvPr/>
        </p:nvPicPr>
        <p:blipFill>
          <a:blip r:embed="rId4"/>
          <a:stretch>
            <a:fillRect/>
          </a:stretch>
        </p:blipFill>
        <p:spPr>
          <a:xfrm>
            <a:off x="755705" y="1266672"/>
            <a:ext cx="3687213" cy="4633195"/>
          </a:xfrm>
          <a:prstGeom prst="rect">
            <a:avLst/>
          </a:prstGeom>
        </p:spPr>
      </p:pic>
      <p:pic>
        <p:nvPicPr>
          <p:cNvPr id="19" name="Picture 2" descr="Generated image">
            <a:extLst>
              <a:ext uri="{FF2B5EF4-FFF2-40B4-BE49-F238E27FC236}">
                <a16:creationId xmlns:a16="http://schemas.microsoft.com/office/drawing/2014/main" id="{6E4B9A1D-A1CC-6D42-9797-B84A6ED0A1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4191" y="1680894"/>
            <a:ext cx="5008106" cy="397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1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757802" y="815842"/>
            <a:ext cx="4750416" cy="523220"/>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Challenges During Connection</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1282180" y="2589793"/>
            <a:ext cx="6096000" cy="2677656"/>
          </a:xfrm>
          <a:prstGeom prst="rect">
            <a:avLst/>
          </a:prstGeom>
        </p:spPr>
        <p:txBody>
          <a:bodyPr>
            <a:spAutoFit/>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Collecting high-quality soil data for training.</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Integrating multiple hardware components smoothly.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Ensuring power efficiency in rural environments.</a:t>
            </a:r>
          </a:p>
        </p:txBody>
      </p:sp>
    </p:spTree>
    <p:extLst>
      <p:ext uri="{BB962C8B-B14F-4D97-AF65-F5344CB8AC3E}">
        <p14:creationId xmlns:p14="http://schemas.microsoft.com/office/powerpoint/2010/main" val="278705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4027115" y="1980077"/>
            <a:ext cx="3364575" cy="523220"/>
          </a:xfrm>
          <a:prstGeom prst="rect">
            <a:avLst/>
          </a:prstGeom>
          <a:solidFill>
            <a:srgbClr val="FFFF00"/>
          </a:solidFill>
        </p:spPr>
        <p:txBody>
          <a:bodyPr wrap="none">
            <a:spAutoFit/>
          </a:bodyPr>
          <a:lstStyle/>
          <a:p>
            <a:r>
              <a:rPr lang="en-US" sz="2800" b="1" dirty="0" smtClean="0"/>
              <a:t>6.Result &amp; Discussion</a:t>
            </a:r>
            <a:endParaRPr lang="en-US" sz="2800" b="1" dirty="0"/>
          </a:p>
        </p:txBody>
      </p:sp>
    </p:spTree>
    <p:extLst>
      <p:ext uri="{BB962C8B-B14F-4D97-AF65-F5344CB8AC3E}">
        <p14:creationId xmlns:p14="http://schemas.microsoft.com/office/powerpoint/2010/main" val="133572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807546" y="689851"/>
            <a:ext cx="2945470" cy="520760"/>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Why ML </a:t>
            </a:r>
            <a:r>
              <a:rPr lang="en-US" sz="2800" dirty="0">
                <a:latin typeface="Times New Roman" panose="02020603050405020304" pitchFamily="18" charset="0"/>
                <a:cs typeface="Times New Roman" panose="02020603050405020304" pitchFamily="18" charset="0"/>
              </a:rPr>
              <a:t>model</a:t>
            </a:r>
          </a:p>
        </p:txBody>
      </p:sp>
      <p:sp>
        <p:nvSpPr>
          <p:cNvPr id="4" name="Rectangle 3"/>
          <p:cNvSpPr/>
          <p:nvPr/>
        </p:nvSpPr>
        <p:spPr>
          <a:xfrm>
            <a:off x="1460027" y="2125081"/>
            <a:ext cx="6096000" cy="3539430"/>
          </a:xfrm>
          <a:prstGeom prst="rect">
            <a:avLst/>
          </a:prstGeom>
        </p:spPr>
        <p:txBody>
          <a:bodyPr>
            <a:spAutoFit/>
          </a:bodyPr>
          <a:lstStyle/>
          <a:p>
            <a:r>
              <a:rPr lang="en-US" sz="2800" dirty="0" smtClean="0">
                <a:cs typeface="+mj-cs"/>
              </a:rPr>
              <a:t>1.</a:t>
            </a:r>
            <a:r>
              <a:rPr lang="ar-EG" sz="2800" dirty="0" smtClean="0">
                <a:cs typeface="+mj-cs"/>
              </a:rPr>
              <a:t>Analyze </a:t>
            </a:r>
            <a:r>
              <a:rPr lang="ar-EG" sz="2800" dirty="0" err="1">
                <a:cs typeface="+mj-cs"/>
              </a:rPr>
              <a:t>com</a:t>
            </a:r>
            <a:r>
              <a:rPr lang="en-US" sz="2800" dirty="0">
                <a:cs typeface="+mj-cs"/>
              </a:rPr>
              <a:t>p</a:t>
            </a:r>
            <a:r>
              <a:rPr lang="ar-EG" sz="2800" dirty="0" err="1">
                <a:cs typeface="+mj-cs"/>
              </a:rPr>
              <a:t>lex</a:t>
            </a:r>
            <a:r>
              <a:rPr lang="ar-EG" sz="2800" dirty="0">
                <a:cs typeface="+mj-cs"/>
              </a:rPr>
              <a:t> </a:t>
            </a:r>
            <a:r>
              <a:rPr lang="ar-EG" sz="2800" dirty="0" err="1">
                <a:cs typeface="+mj-cs"/>
              </a:rPr>
              <a:t>patterns</a:t>
            </a:r>
            <a:r>
              <a:rPr lang="ar-EG" sz="2800" dirty="0">
                <a:cs typeface="+mj-cs"/>
              </a:rPr>
              <a:t> </a:t>
            </a:r>
            <a:r>
              <a:rPr lang="ar-EG" sz="2800" dirty="0" err="1">
                <a:cs typeface="+mj-cs"/>
              </a:rPr>
              <a:t>in</a:t>
            </a:r>
            <a:r>
              <a:rPr lang="ar-EG" sz="2800" dirty="0">
                <a:cs typeface="+mj-cs"/>
              </a:rPr>
              <a:t> </a:t>
            </a:r>
            <a:r>
              <a:rPr lang="ar-EG" sz="2800" dirty="0" err="1">
                <a:cs typeface="+mj-cs"/>
              </a:rPr>
              <a:t>soil</a:t>
            </a:r>
            <a:r>
              <a:rPr lang="ar-EG" sz="2800" dirty="0">
                <a:cs typeface="+mj-cs"/>
              </a:rPr>
              <a:t> </a:t>
            </a:r>
            <a:r>
              <a:rPr lang="ar-EG" sz="2800" dirty="0" err="1">
                <a:cs typeface="+mj-cs"/>
              </a:rPr>
              <a:t>and</a:t>
            </a:r>
            <a:r>
              <a:rPr lang="ar-EG" sz="2800" dirty="0">
                <a:cs typeface="+mj-cs"/>
              </a:rPr>
              <a:t> </a:t>
            </a:r>
            <a:r>
              <a:rPr lang="ar-EG" sz="2800" dirty="0" err="1">
                <a:cs typeface="+mj-cs"/>
              </a:rPr>
              <a:t>climate</a:t>
            </a:r>
            <a:r>
              <a:rPr lang="ar-EG" sz="2800" dirty="0">
                <a:cs typeface="+mj-cs"/>
              </a:rPr>
              <a:t> </a:t>
            </a:r>
            <a:r>
              <a:rPr lang="ar-EG" sz="2800" dirty="0" err="1">
                <a:cs typeface="+mj-cs"/>
              </a:rPr>
              <a:t>data</a:t>
            </a:r>
            <a:r>
              <a:rPr lang="ar-EG" sz="2800" dirty="0">
                <a:cs typeface="+mj-cs"/>
              </a:rPr>
              <a:t>.</a:t>
            </a:r>
          </a:p>
          <a:p>
            <a:r>
              <a:rPr lang="en-US" sz="2800" dirty="0" smtClean="0">
                <a:cs typeface="+mj-cs"/>
              </a:rPr>
              <a:t>2.</a:t>
            </a:r>
            <a:r>
              <a:rPr lang="ar-EG" sz="2800" dirty="0" err="1" smtClean="0">
                <a:cs typeface="+mj-cs"/>
              </a:rPr>
              <a:t>Recommend</a:t>
            </a:r>
            <a:r>
              <a:rPr lang="ar-EG" sz="2800" dirty="0" smtClean="0">
                <a:cs typeface="+mj-cs"/>
              </a:rPr>
              <a:t> </a:t>
            </a:r>
            <a:r>
              <a:rPr lang="ar-EG" sz="2800" dirty="0" err="1">
                <a:cs typeface="+mj-cs"/>
              </a:rPr>
              <a:t>the</a:t>
            </a:r>
            <a:r>
              <a:rPr lang="ar-EG" sz="2800" dirty="0">
                <a:cs typeface="+mj-cs"/>
              </a:rPr>
              <a:t> </a:t>
            </a:r>
            <a:r>
              <a:rPr lang="ar-EG" sz="2800" dirty="0" err="1">
                <a:cs typeface="+mj-cs"/>
              </a:rPr>
              <a:t>best</a:t>
            </a:r>
            <a:r>
              <a:rPr lang="ar-EG" sz="2800" dirty="0">
                <a:cs typeface="+mj-cs"/>
              </a:rPr>
              <a:t> </a:t>
            </a:r>
            <a:r>
              <a:rPr lang="ar-EG" sz="2800" dirty="0" err="1">
                <a:cs typeface="+mj-cs"/>
              </a:rPr>
              <a:t>crops</a:t>
            </a:r>
            <a:r>
              <a:rPr lang="ar-EG" sz="2800" dirty="0">
                <a:cs typeface="+mj-cs"/>
              </a:rPr>
              <a:t> </a:t>
            </a:r>
            <a:r>
              <a:rPr lang="ar-EG" sz="2800" dirty="0" err="1">
                <a:cs typeface="+mj-cs"/>
              </a:rPr>
              <a:t>based</a:t>
            </a:r>
            <a:r>
              <a:rPr lang="ar-EG" sz="2800" dirty="0">
                <a:cs typeface="+mj-cs"/>
              </a:rPr>
              <a:t> </a:t>
            </a:r>
            <a:r>
              <a:rPr lang="ar-EG" sz="2800" dirty="0" err="1">
                <a:cs typeface="+mj-cs"/>
              </a:rPr>
              <a:t>on</a:t>
            </a:r>
            <a:r>
              <a:rPr lang="ar-EG" sz="2800" dirty="0">
                <a:cs typeface="+mj-cs"/>
              </a:rPr>
              <a:t> </a:t>
            </a:r>
            <a:r>
              <a:rPr lang="ar-EG" sz="2800" dirty="0" err="1">
                <a:cs typeface="+mj-cs"/>
              </a:rPr>
              <a:t>real-time</a:t>
            </a:r>
            <a:r>
              <a:rPr lang="ar-EG" sz="2800" dirty="0">
                <a:cs typeface="+mj-cs"/>
              </a:rPr>
              <a:t> </a:t>
            </a:r>
            <a:r>
              <a:rPr lang="ar-EG" sz="2800" dirty="0" err="1">
                <a:cs typeface="+mj-cs"/>
              </a:rPr>
              <a:t>conditions</a:t>
            </a:r>
            <a:r>
              <a:rPr lang="ar-EG" sz="2800" dirty="0">
                <a:cs typeface="+mj-cs"/>
              </a:rPr>
              <a:t>.</a:t>
            </a:r>
          </a:p>
          <a:p>
            <a:r>
              <a:rPr lang="en-US" sz="2800" dirty="0" smtClean="0">
                <a:cs typeface="+mj-cs"/>
              </a:rPr>
              <a:t>3.</a:t>
            </a:r>
            <a:r>
              <a:rPr lang="ar-EG" sz="2800" dirty="0" err="1" smtClean="0">
                <a:cs typeface="+mj-cs"/>
              </a:rPr>
              <a:t>Adapt</a:t>
            </a:r>
            <a:r>
              <a:rPr lang="ar-EG" sz="2800" dirty="0" smtClean="0">
                <a:cs typeface="+mj-cs"/>
              </a:rPr>
              <a:t> </a:t>
            </a:r>
            <a:r>
              <a:rPr lang="ar-EG" sz="2800" dirty="0" err="1">
                <a:cs typeface="+mj-cs"/>
              </a:rPr>
              <a:t>and</a:t>
            </a:r>
            <a:r>
              <a:rPr lang="ar-EG" sz="2800" dirty="0">
                <a:cs typeface="+mj-cs"/>
              </a:rPr>
              <a:t> </a:t>
            </a:r>
            <a:r>
              <a:rPr lang="ar-EG" sz="2800" dirty="0" err="1">
                <a:cs typeface="+mj-cs"/>
              </a:rPr>
              <a:t>improve</a:t>
            </a:r>
            <a:r>
              <a:rPr lang="ar-EG" sz="2800" dirty="0">
                <a:cs typeface="+mj-cs"/>
              </a:rPr>
              <a:t> </a:t>
            </a:r>
            <a:r>
              <a:rPr lang="ar-EG" sz="2800" dirty="0" err="1">
                <a:cs typeface="+mj-cs"/>
              </a:rPr>
              <a:t>over</a:t>
            </a:r>
            <a:r>
              <a:rPr lang="ar-EG" sz="2800" dirty="0">
                <a:cs typeface="+mj-cs"/>
              </a:rPr>
              <a:t> </a:t>
            </a:r>
            <a:r>
              <a:rPr lang="ar-EG" sz="2800" dirty="0" err="1">
                <a:cs typeface="+mj-cs"/>
              </a:rPr>
              <a:t>time</a:t>
            </a:r>
            <a:r>
              <a:rPr lang="ar-EG" sz="2800" dirty="0">
                <a:cs typeface="+mj-cs"/>
              </a:rPr>
              <a:t> </a:t>
            </a:r>
            <a:r>
              <a:rPr lang="ar-EG" sz="2800" dirty="0" err="1">
                <a:cs typeface="+mj-cs"/>
              </a:rPr>
              <a:t>as</a:t>
            </a:r>
            <a:r>
              <a:rPr lang="ar-EG" sz="2800" dirty="0">
                <a:cs typeface="+mj-cs"/>
              </a:rPr>
              <a:t> </a:t>
            </a:r>
            <a:r>
              <a:rPr lang="ar-EG" sz="2800" dirty="0" err="1">
                <a:cs typeface="+mj-cs"/>
              </a:rPr>
              <a:t>more</a:t>
            </a:r>
            <a:r>
              <a:rPr lang="ar-EG" sz="2800" dirty="0">
                <a:cs typeface="+mj-cs"/>
              </a:rPr>
              <a:t> </a:t>
            </a:r>
            <a:r>
              <a:rPr lang="ar-EG" sz="2800" dirty="0" err="1">
                <a:cs typeface="+mj-cs"/>
              </a:rPr>
              <a:t>data</a:t>
            </a:r>
            <a:r>
              <a:rPr lang="ar-EG" sz="2800" dirty="0">
                <a:cs typeface="+mj-cs"/>
              </a:rPr>
              <a:t> </a:t>
            </a:r>
            <a:r>
              <a:rPr lang="ar-EG" sz="2800" dirty="0" err="1">
                <a:cs typeface="+mj-cs"/>
              </a:rPr>
              <a:t>is</a:t>
            </a:r>
            <a:r>
              <a:rPr lang="ar-EG" sz="2800" dirty="0">
                <a:cs typeface="+mj-cs"/>
              </a:rPr>
              <a:t> </a:t>
            </a:r>
            <a:r>
              <a:rPr lang="ar-EG" sz="2800" dirty="0" err="1">
                <a:cs typeface="+mj-cs"/>
              </a:rPr>
              <a:t>collected</a:t>
            </a:r>
            <a:r>
              <a:rPr lang="ar-EG" sz="2800" dirty="0">
                <a:cs typeface="+mj-cs"/>
              </a:rPr>
              <a:t>.</a:t>
            </a:r>
          </a:p>
          <a:p>
            <a:r>
              <a:rPr lang="en-US" sz="2800" dirty="0" smtClean="0">
                <a:cs typeface="+mj-cs"/>
              </a:rPr>
              <a:t>4.</a:t>
            </a:r>
            <a:r>
              <a:rPr lang="ar-EG" sz="2800" dirty="0" err="1" smtClean="0">
                <a:cs typeface="+mj-cs"/>
              </a:rPr>
              <a:t>Save</a:t>
            </a:r>
            <a:r>
              <a:rPr lang="ar-EG" sz="2800" dirty="0" smtClean="0">
                <a:cs typeface="+mj-cs"/>
              </a:rPr>
              <a:t> </a:t>
            </a:r>
            <a:r>
              <a:rPr lang="ar-EG" sz="2800" dirty="0" err="1">
                <a:cs typeface="+mj-cs"/>
              </a:rPr>
              <a:t>time</a:t>
            </a:r>
            <a:r>
              <a:rPr lang="ar-EG" sz="2800" dirty="0">
                <a:cs typeface="+mj-cs"/>
              </a:rPr>
              <a:t>, </a:t>
            </a:r>
            <a:r>
              <a:rPr lang="ar-EG" sz="2800" dirty="0" err="1">
                <a:cs typeface="+mj-cs"/>
              </a:rPr>
              <a:t>reduce</a:t>
            </a:r>
            <a:r>
              <a:rPr lang="ar-EG" sz="2800" dirty="0">
                <a:cs typeface="+mj-cs"/>
              </a:rPr>
              <a:t> </a:t>
            </a:r>
            <a:r>
              <a:rPr lang="ar-EG" sz="2800" dirty="0" err="1">
                <a:cs typeface="+mj-cs"/>
              </a:rPr>
              <a:t>costs</a:t>
            </a:r>
            <a:r>
              <a:rPr lang="ar-EG" sz="2800" dirty="0">
                <a:cs typeface="+mj-cs"/>
              </a:rPr>
              <a:t>, </a:t>
            </a:r>
            <a:r>
              <a:rPr lang="ar-EG" sz="2800" dirty="0" err="1">
                <a:cs typeface="+mj-cs"/>
              </a:rPr>
              <a:t>and</a:t>
            </a:r>
            <a:r>
              <a:rPr lang="ar-EG" sz="2800" dirty="0">
                <a:cs typeface="+mj-cs"/>
              </a:rPr>
              <a:t> </a:t>
            </a:r>
            <a:r>
              <a:rPr lang="ar-EG" sz="2800" dirty="0" err="1">
                <a:cs typeface="+mj-cs"/>
              </a:rPr>
              <a:t>increase</a:t>
            </a:r>
            <a:r>
              <a:rPr lang="ar-EG" sz="2800" dirty="0">
                <a:cs typeface="+mj-cs"/>
              </a:rPr>
              <a:t> </a:t>
            </a:r>
            <a:r>
              <a:rPr lang="ar-EG" sz="2800" dirty="0" err="1">
                <a:cs typeface="+mj-cs"/>
              </a:rPr>
              <a:t>productivity</a:t>
            </a:r>
            <a:r>
              <a:rPr lang="ar-EG" sz="2800" dirty="0">
                <a:cs typeface="+mj-cs"/>
              </a:rPr>
              <a:t>.</a:t>
            </a:r>
          </a:p>
        </p:txBody>
      </p:sp>
    </p:spTree>
    <p:extLst>
      <p:ext uri="{BB962C8B-B14F-4D97-AF65-F5344CB8AC3E}">
        <p14:creationId xmlns:p14="http://schemas.microsoft.com/office/powerpoint/2010/main" val="916876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516836" y="755373"/>
            <a:ext cx="1335819" cy="400110"/>
          </a:xfrm>
          <a:prstGeom prst="rect">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Agenda</a:t>
            </a:r>
            <a:endParaRPr lang="en-US" sz="2000" b="1" dirty="0"/>
          </a:p>
        </p:txBody>
      </p:sp>
      <p:grpSp>
        <p:nvGrpSpPr>
          <p:cNvPr id="5" name="Group 4"/>
          <p:cNvGrpSpPr/>
          <p:nvPr/>
        </p:nvGrpSpPr>
        <p:grpSpPr>
          <a:xfrm>
            <a:off x="1588160" y="1950428"/>
            <a:ext cx="5661963" cy="4080369"/>
            <a:chOff x="1131559" y="2250368"/>
            <a:chExt cx="5661963" cy="4080369"/>
          </a:xfrm>
        </p:grpSpPr>
        <p:sp>
          <p:nvSpPr>
            <p:cNvPr id="26" name="TextBox 25"/>
            <p:cNvSpPr txBox="1"/>
            <p:nvPr/>
          </p:nvSpPr>
          <p:spPr>
            <a:xfrm>
              <a:off x="1131559" y="4427177"/>
              <a:ext cx="2500955" cy="707886"/>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4.Proposed  Crop system Architecture</a:t>
              </a:r>
              <a:endParaRPr lang="en-US" sz="2000" b="1" dirty="0"/>
            </a:p>
          </p:txBody>
        </p:sp>
        <p:grpSp>
          <p:nvGrpSpPr>
            <p:cNvPr id="4" name="Group 3"/>
            <p:cNvGrpSpPr/>
            <p:nvPr/>
          </p:nvGrpSpPr>
          <p:grpSpPr>
            <a:xfrm>
              <a:off x="1131559" y="2250368"/>
              <a:ext cx="5661963" cy="4080369"/>
              <a:chOff x="1105326" y="2252375"/>
              <a:chExt cx="5661963" cy="4080369"/>
            </a:xfrm>
          </p:grpSpPr>
          <p:sp>
            <p:nvSpPr>
              <p:cNvPr id="17" name="TextBox 16"/>
              <p:cNvSpPr txBox="1"/>
              <p:nvPr/>
            </p:nvSpPr>
            <p:spPr>
              <a:xfrm>
                <a:off x="1118442" y="2259255"/>
                <a:ext cx="2527188" cy="400110"/>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1.Overview</a:t>
                </a:r>
                <a:endParaRPr lang="en-US" sz="2000" b="1" dirty="0"/>
              </a:p>
            </p:txBody>
          </p:sp>
          <p:sp>
            <p:nvSpPr>
              <p:cNvPr id="19" name="TextBox 18"/>
              <p:cNvSpPr txBox="1"/>
              <p:nvPr/>
            </p:nvSpPr>
            <p:spPr>
              <a:xfrm>
                <a:off x="1105326" y="2877549"/>
                <a:ext cx="2527188" cy="400110"/>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2.Related Work</a:t>
                </a:r>
                <a:endParaRPr lang="en-US" sz="2000" b="1" dirty="0"/>
              </a:p>
            </p:txBody>
          </p:sp>
          <p:sp>
            <p:nvSpPr>
              <p:cNvPr id="21" name="TextBox 20"/>
              <p:cNvSpPr txBox="1"/>
              <p:nvPr/>
            </p:nvSpPr>
            <p:spPr>
              <a:xfrm>
                <a:off x="1105326" y="3526734"/>
                <a:ext cx="2500955" cy="707886"/>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3.Problem Statement  &amp; Motivation </a:t>
                </a:r>
                <a:endParaRPr lang="en-US" sz="2000" b="1" dirty="0"/>
              </a:p>
            </p:txBody>
          </p:sp>
          <p:sp>
            <p:nvSpPr>
              <p:cNvPr id="27" name="TextBox 26"/>
              <p:cNvSpPr txBox="1"/>
              <p:nvPr/>
            </p:nvSpPr>
            <p:spPr>
              <a:xfrm>
                <a:off x="4235360" y="2252375"/>
                <a:ext cx="2500955" cy="400110"/>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6.Result &amp; Discussion</a:t>
                </a:r>
                <a:endParaRPr lang="en-US" sz="2000" b="1" dirty="0"/>
              </a:p>
            </p:txBody>
          </p:sp>
          <p:sp>
            <p:nvSpPr>
              <p:cNvPr id="28" name="TextBox 27"/>
              <p:cNvSpPr txBox="1"/>
              <p:nvPr/>
            </p:nvSpPr>
            <p:spPr>
              <a:xfrm>
                <a:off x="2743202" y="5317081"/>
                <a:ext cx="2244461" cy="1015663"/>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5.Hardware Component &amp; Connection</a:t>
                </a:r>
                <a:endParaRPr lang="en-US" sz="2000" b="1" dirty="0"/>
              </a:p>
            </p:txBody>
          </p:sp>
          <p:sp>
            <p:nvSpPr>
              <p:cNvPr id="29" name="TextBox 28"/>
              <p:cNvSpPr txBox="1"/>
              <p:nvPr/>
            </p:nvSpPr>
            <p:spPr>
              <a:xfrm>
                <a:off x="4235359" y="2885482"/>
                <a:ext cx="2500955" cy="400110"/>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7.Web App</a:t>
                </a:r>
                <a:endParaRPr lang="en-US" sz="2000" b="1" dirty="0"/>
              </a:p>
            </p:txBody>
          </p:sp>
          <p:sp>
            <p:nvSpPr>
              <p:cNvPr id="30" name="TextBox 29"/>
              <p:cNvSpPr txBox="1"/>
              <p:nvPr/>
            </p:nvSpPr>
            <p:spPr>
              <a:xfrm>
                <a:off x="4266334" y="3704149"/>
                <a:ext cx="2500955" cy="400110"/>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a:t>8</a:t>
                </a:r>
                <a:r>
                  <a:rPr lang="en-US" sz="2000" b="1" dirty="0" smtClean="0"/>
                  <a:t>.Use case </a:t>
                </a:r>
                <a:endParaRPr lang="en-US" sz="2000" b="1" dirty="0"/>
              </a:p>
            </p:txBody>
          </p:sp>
          <p:sp>
            <p:nvSpPr>
              <p:cNvPr id="31" name="TextBox 30"/>
              <p:cNvSpPr txBox="1"/>
              <p:nvPr/>
            </p:nvSpPr>
            <p:spPr>
              <a:xfrm>
                <a:off x="4266334" y="4510615"/>
                <a:ext cx="2500955" cy="400110"/>
              </a:xfrm>
              <a:prstGeom prst="rect">
                <a:avLst/>
              </a:prstGeom>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t>9.Concolusion </a:t>
                </a:r>
                <a:endParaRPr lang="en-US" sz="2000" b="1" dirty="0"/>
              </a:p>
            </p:txBody>
          </p:sp>
        </p:grpSp>
      </p:grpSp>
    </p:spTree>
    <p:extLst>
      <p:ext uri="{BB962C8B-B14F-4D97-AF65-F5344CB8AC3E}">
        <p14:creationId xmlns:p14="http://schemas.microsoft.com/office/powerpoint/2010/main" val="38211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1991226" y="1133521"/>
            <a:ext cx="5779887" cy="5013782"/>
            <a:chOff x="3025801" y="129718"/>
            <a:chExt cx="4432520" cy="5013782"/>
          </a:xfrm>
        </p:grpSpPr>
        <p:sp>
          <p:nvSpPr>
            <p:cNvPr id="19" name="Oval 18">
              <a:extLst>
                <a:ext uri="{FF2B5EF4-FFF2-40B4-BE49-F238E27FC236}">
                  <a16:creationId xmlns:a16="http://schemas.microsoft.com/office/drawing/2014/main" id="{13844E5B-6FD9-02F8-B035-0340FF0AF515}"/>
                </a:ext>
              </a:extLst>
            </p:cNvPr>
            <p:cNvSpPr/>
            <p:nvPr/>
          </p:nvSpPr>
          <p:spPr>
            <a:xfrm>
              <a:off x="3657594" y="129718"/>
              <a:ext cx="1494843" cy="540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tx1"/>
                  </a:solidFill>
                </a:rPr>
                <a:t>start</a:t>
              </a:r>
              <a:endParaRPr lang="ar-EG" dirty="0">
                <a:solidFill>
                  <a:schemeClr val="tx1"/>
                </a:solidFill>
              </a:endParaRPr>
            </a:p>
          </p:txBody>
        </p:sp>
        <p:sp>
          <p:nvSpPr>
            <p:cNvPr id="21" name="Rectangle 20">
              <a:extLst>
                <a:ext uri="{FF2B5EF4-FFF2-40B4-BE49-F238E27FC236}">
                  <a16:creationId xmlns:a16="http://schemas.microsoft.com/office/drawing/2014/main" id="{68E078C1-1900-256C-1C25-35B6270ACBCE}"/>
                </a:ext>
              </a:extLst>
            </p:cNvPr>
            <p:cNvSpPr/>
            <p:nvPr/>
          </p:nvSpPr>
          <p:spPr>
            <a:xfrm>
              <a:off x="3438933" y="820356"/>
              <a:ext cx="1932167" cy="572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Read soil parameter using NPK sensor</a:t>
              </a:r>
              <a:endParaRPr lang="ar-EG" dirty="0">
                <a:solidFill>
                  <a:schemeClr val="tx1"/>
                </a:solidFill>
              </a:endParaRPr>
            </a:p>
          </p:txBody>
        </p:sp>
        <p:sp>
          <p:nvSpPr>
            <p:cNvPr id="26" name="Diamond 25">
              <a:extLst>
                <a:ext uri="{FF2B5EF4-FFF2-40B4-BE49-F238E27FC236}">
                  <a16:creationId xmlns:a16="http://schemas.microsoft.com/office/drawing/2014/main" id="{4A5E32DE-107B-AAA2-50FD-D896BF3AF105}"/>
                </a:ext>
              </a:extLst>
            </p:cNvPr>
            <p:cNvSpPr/>
            <p:nvPr/>
          </p:nvSpPr>
          <p:spPr>
            <a:xfrm>
              <a:off x="3420795" y="1481230"/>
              <a:ext cx="1932167" cy="8511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Is data received</a:t>
              </a:r>
              <a:endParaRPr lang="ar-EG" dirty="0">
                <a:solidFill>
                  <a:schemeClr val="tx1"/>
                </a:solidFill>
              </a:endParaRPr>
            </a:p>
          </p:txBody>
        </p:sp>
        <p:sp>
          <p:nvSpPr>
            <p:cNvPr id="27" name="Rectangle 26">
              <a:extLst>
                <a:ext uri="{FF2B5EF4-FFF2-40B4-BE49-F238E27FC236}">
                  <a16:creationId xmlns:a16="http://schemas.microsoft.com/office/drawing/2014/main" id="{72F38D57-7F09-C1CD-0143-9072EBEAF861}"/>
                </a:ext>
              </a:extLst>
            </p:cNvPr>
            <p:cNvSpPr/>
            <p:nvPr/>
          </p:nvSpPr>
          <p:spPr>
            <a:xfrm>
              <a:off x="3281900" y="2522192"/>
              <a:ext cx="2301902" cy="431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Extract 7 elements from soil N, P ,K</a:t>
              </a:r>
              <a:endParaRPr lang="ar-EG" dirty="0">
                <a:solidFill>
                  <a:schemeClr val="tx1"/>
                </a:solidFill>
              </a:endParaRPr>
            </a:p>
          </p:txBody>
        </p:sp>
        <p:sp>
          <p:nvSpPr>
            <p:cNvPr id="28" name="Rectangle 27">
              <a:extLst>
                <a:ext uri="{FF2B5EF4-FFF2-40B4-BE49-F238E27FC236}">
                  <a16:creationId xmlns:a16="http://schemas.microsoft.com/office/drawing/2014/main" id="{60D36440-8655-3170-F2B4-D382B2B807B9}"/>
                </a:ext>
              </a:extLst>
            </p:cNvPr>
            <p:cNvSpPr/>
            <p:nvPr/>
          </p:nvSpPr>
          <p:spPr>
            <a:xfrm>
              <a:off x="3025801" y="3095540"/>
              <a:ext cx="2814099" cy="431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Send data to trained ML model</a:t>
              </a:r>
              <a:endParaRPr lang="ar-EG" dirty="0">
                <a:solidFill>
                  <a:schemeClr val="tx1"/>
                </a:solidFill>
              </a:endParaRPr>
            </a:p>
          </p:txBody>
        </p:sp>
        <p:sp>
          <p:nvSpPr>
            <p:cNvPr id="29" name="Diamond 28">
              <a:extLst>
                <a:ext uri="{FF2B5EF4-FFF2-40B4-BE49-F238E27FC236}">
                  <a16:creationId xmlns:a16="http://schemas.microsoft.com/office/drawing/2014/main" id="{4A5E32DE-107B-AAA2-50FD-D896BF3AF105}"/>
                </a:ext>
              </a:extLst>
            </p:cNvPr>
            <p:cNvSpPr/>
            <p:nvPr/>
          </p:nvSpPr>
          <p:spPr>
            <a:xfrm>
              <a:off x="3440923" y="3649199"/>
              <a:ext cx="2142879" cy="105752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ML model predicate best crops</a:t>
              </a:r>
              <a:endParaRPr lang="ar-EG" dirty="0">
                <a:solidFill>
                  <a:schemeClr val="tx1"/>
                </a:solidFill>
              </a:endParaRPr>
            </a:p>
          </p:txBody>
        </p:sp>
        <p:sp>
          <p:nvSpPr>
            <p:cNvPr id="30" name="Oval 29">
              <a:extLst>
                <a:ext uri="{FF2B5EF4-FFF2-40B4-BE49-F238E27FC236}">
                  <a16:creationId xmlns:a16="http://schemas.microsoft.com/office/drawing/2014/main" id="{59C7D247-48B6-80DE-F6FD-8879D48A7612}"/>
                </a:ext>
              </a:extLst>
            </p:cNvPr>
            <p:cNvSpPr/>
            <p:nvPr/>
          </p:nvSpPr>
          <p:spPr>
            <a:xfrm>
              <a:off x="5963478" y="4578957"/>
              <a:ext cx="1494843" cy="540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tx1"/>
                  </a:solidFill>
                </a:rPr>
                <a:t>end</a:t>
              </a:r>
              <a:endParaRPr lang="ar-EG" dirty="0">
                <a:solidFill>
                  <a:schemeClr val="tx1"/>
                </a:solidFill>
              </a:endParaRPr>
            </a:p>
          </p:txBody>
        </p:sp>
        <p:sp>
          <p:nvSpPr>
            <p:cNvPr id="31" name="Rectangle 30">
              <a:extLst>
                <a:ext uri="{FF2B5EF4-FFF2-40B4-BE49-F238E27FC236}">
                  <a16:creationId xmlns:a16="http://schemas.microsoft.com/office/drawing/2014/main" id="{103AE444-C6F8-8601-C9B2-3417B82BB079}"/>
                </a:ext>
              </a:extLst>
            </p:cNvPr>
            <p:cNvSpPr/>
            <p:nvPr/>
          </p:nvSpPr>
          <p:spPr>
            <a:xfrm>
              <a:off x="3798567" y="4828405"/>
              <a:ext cx="1396610" cy="290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Display crops</a:t>
              </a:r>
              <a:endParaRPr lang="ar-EG" dirty="0">
                <a:solidFill>
                  <a:schemeClr val="tx1"/>
                </a:solidFill>
              </a:endParaRPr>
            </a:p>
          </p:txBody>
        </p:sp>
        <p:cxnSp>
          <p:nvCxnSpPr>
            <p:cNvPr id="32" name="Straight Arrow Connector 31">
              <a:extLst>
                <a:ext uri="{FF2B5EF4-FFF2-40B4-BE49-F238E27FC236}">
                  <a16:creationId xmlns:a16="http://schemas.microsoft.com/office/drawing/2014/main" id="{2CAB7655-121C-6F3E-CEC6-D00DCECCB7F4}"/>
                </a:ext>
              </a:extLst>
            </p:cNvPr>
            <p:cNvCxnSpPr>
              <a:cxnSpLocks/>
              <a:stCxn id="21" idx="3"/>
            </p:cNvCxnSpPr>
            <p:nvPr/>
          </p:nvCxnSpPr>
          <p:spPr>
            <a:xfrm>
              <a:off x="5371100" y="1106706"/>
              <a:ext cx="46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Google Shape;753;p84">
              <a:extLst>
                <a:ext uri="{FF2B5EF4-FFF2-40B4-BE49-F238E27FC236}">
                  <a16:creationId xmlns:a16="http://schemas.microsoft.com/office/drawing/2014/main" id="{286ABCF6-C24A-B435-4B12-751A0DE8CE08}"/>
                </a:ext>
              </a:extLst>
            </p:cNvPr>
            <p:cNvSpPr txBox="1">
              <a:spLocks/>
            </p:cNvSpPr>
            <p:nvPr/>
          </p:nvSpPr>
          <p:spPr>
            <a:xfrm>
              <a:off x="5308493" y="888772"/>
              <a:ext cx="426054" cy="192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gn="ctr"/>
              <a:r>
                <a:rPr lang="en-US" sz="1400" dirty="0">
                  <a:solidFill>
                    <a:schemeClr val="tx1"/>
                  </a:solidFill>
                  <a:latin typeface="+mj-lt"/>
                </a:rPr>
                <a:t>no</a:t>
              </a:r>
            </a:p>
          </p:txBody>
        </p:sp>
        <p:sp>
          <p:nvSpPr>
            <p:cNvPr id="34" name="Google Shape;753;p84">
              <a:extLst>
                <a:ext uri="{FF2B5EF4-FFF2-40B4-BE49-F238E27FC236}">
                  <a16:creationId xmlns:a16="http://schemas.microsoft.com/office/drawing/2014/main" id="{3AD14DF2-3FFB-C1DA-3FB5-96FEDD4AC1BE}"/>
                </a:ext>
              </a:extLst>
            </p:cNvPr>
            <p:cNvSpPr txBox="1">
              <a:spLocks/>
            </p:cNvSpPr>
            <p:nvPr/>
          </p:nvSpPr>
          <p:spPr>
            <a:xfrm>
              <a:off x="4063116" y="2332734"/>
              <a:ext cx="647527" cy="228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gn="ctr"/>
              <a:r>
                <a:rPr lang="en-US" sz="1400" dirty="0">
                  <a:solidFill>
                    <a:schemeClr val="tx1"/>
                  </a:solidFill>
                  <a:latin typeface="+mj-lt"/>
                </a:rPr>
                <a:t>yes</a:t>
              </a:r>
            </a:p>
          </p:txBody>
        </p:sp>
        <p:cxnSp>
          <p:nvCxnSpPr>
            <p:cNvPr id="35" name="Straight Arrow Connector 34">
              <a:extLst>
                <a:ext uri="{FF2B5EF4-FFF2-40B4-BE49-F238E27FC236}">
                  <a16:creationId xmlns:a16="http://schemas.microsoft.com/office/drawing/2014/main" id="{753CFE9F-3326-E057-D02C-3CB211B682FA}"/>
                </a:ext>
              </a:extLst>
            </p:cNvPr>
            <p:cNvCxnSpPr>
              <a:cxnSpLocks/>
            </p:cNvCxnSpPr>
            <p:nvPr/>
          </p:nvCxnSpPr>
          <p:spPr>
            <a:xfrm flipV="1">
              <a:off x="5839900" y="508574"/>
              <a:ext cx="0" cy="5981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E8402975-9207-0029-A20C-C5EA105BAF21}"/>
                </a:ext>
              </a:extLst>
            </p:cNvPr>
            <p:cNvCxnSpPr>
              <a:cxnSpLocks/>
            </p:cNvCxnSpPr>
            <p:nvPr/>
          </p:nvCxnSpPr>
          <p:spPr>
            <a:xfrm flipH="1">
              <a:off x="5068307" y="508574"/>
              <a:ext cx="6662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Google Shape;753;p84">
              <a:extLst>
                <a:ext uri="{FF2B5EF4-FFF2-40B4-BE49-F238E27FC236}">
                  <a16:creationId xmlns:a16="http://schemas.microsoft.com/office/drawing/2014/main" id="{B94A9B4B-C83C-69A8-BD7A-CA89D89545DC}"/>
                </a:ext>
              </a:extLst>
            </p:cNvPr>
            <p:cNvSpPr txBox="1">
              <a:spLocks/>
            </p:cNvSpPr>
            <p:nvPr/>
          </p:nvSpPr>
          <p:spPr>
            <a:xfrm>
              <a:off x="3996646" y="636006"/>
              <a:ext cx="1000451" cy="1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gn="ctr"/>
              <a:r>
                <a:rPr lang="en-US" sz="1400" dirty="0">
                  <a:solidFill>
                    <a:schemeClr val="tx1"/>
                  </a:solidFill>
                  <a:latin typeface="+mj-lt"/>
                </a:rPr>
                <a:t>Restart </a:t>
              </a:r>
            </a:p>
          </p:txBody>
        </p:sp>
        <p:cxnSp>
          <p:nvCxnSpPr>
            <p:cNvPr id="38" name="Straight Arrow Connector 37">
              <a:extLst>
                <a:ext uri="{FF2B5EF4-FFF2-40B4-BE49-F238E27FC236}">
                  <a16:creationId xmlns:a16="http://schemas.microsoft.com/office/drawing/2014/main" id="{40B1DD4A-F368-F5F4-C992-496099F5B5CE}"/>
                </a:ext>
              </a:extLst>
            </p:cNvPr>
            <p:cNvCxnSpPr>
              <a:cxnSpLocks/>
              <a:endCxn id="30" idx="2"/>
            </p:cNvCxnSpPr>
            <p:nvPr/>
          </p:nvCxnSpPr>
          <p:spPr>
            <a:xfrm flipV="1">
              <a:off x="5184248" y="4848983"/>
              <a:ext cx="779230" cy="158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13844E5B-6FD9-02F8-B035-0340FF0AF515}"/>
                </a:ext>
              </a:extLst>
            </p:cNvPr>
            <p:cNvSpPr/>
            <p:nvPr/>
          </p:nvSpPr>
          <p:spPr>
            <a:xfrm>
              <a:off x="3657594" y="154209"/>
              <a:ext cx="1494843" cy="540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tx1"/>
                  </a:solidFill>
                </a:rPr>
                <a:t>start</a:t>
              </a:r>
              <a:endParaRPr lang="ar-EG" dirty="0">
                <a:solidFill>
                  <a:schemeClr val="tx1"/>
                </a:solidFill>
              </a:endParaRPr>
            </a:p>
          </p:txBody>
        </p:sp>
        <p:sp>
          <p:nvSpPr>
            <p:cNvPr id="40" name="Diamond 39">
              <a:extLst>
                <a:ext uri="{FF2B5EF4-FFF2-40B4-BE49-F238E27FC236}">
                  <a16:creationId xmlns:a16="http://schemas.microsoft.com/office/drawing/2014/main" id="{4A5E32DE-107B-AAA2-50FD-D896BF3AF105}"/>
                </a:ext>
              </a:extLst>
            </p:cNvPr>
            <p:cNvSpPr/>
            <p:nvPr/>
          </p:nvSpPr>
          <p:spPr>
            <a:xfrm>
              <a:off x="3440923" y="3673690"/>
              <a:ext cx="2142879" cy="105752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ML model predicate best crops</a:t>
              </a:r>
              <a:endParaRPr lang="ar-EG" dirty="0">
                <a:solidFill>
                  <a:schemeClr val="tx1"/>
                </a:solidFill>
              </a:endParaRPr>
            </a:p>
          </p:txBody>
        </p:sp>
        <p:sp>
          <p:nvSpPr>
            <p:cNvPr id="41" name="Oval 40">
              <a:extLst>
                <a:ext uri="{FF2B5EF4-FFF2-40B4-BE49-F238E27FC236}">
                  <a16:creationId xmlns:a16="http://schemas.microsoft.com/office/drawing/2014/main" id="{59C7D247-48B6-80DE-F6FD-8879D48A7612}"/>
                </a:ext>
              </a:extLst>
            </p:cNvPr>
            <p:cNvSpPr/>
            <p:nvPr/>
          </p:nvSpPr>
          <p:spPr>
            <a:xfrm>
              <a:off x="5963478" y="4603448"/>
              <a:ext cx="1494843" cy="5400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800" dirty="0">
                  <a:solidFill>
                    <a:schemeClr val="tx1"/>
                  </a:solidFill>
                </a:rPr>
                <a:t>end</a:t>
              </a:r>
              <a:endParaRPr lang="ar-EG" dirty="0">
                <a:solidFill>
                  <a:schemeClr val="tx1"/>
                </a:solidFill>
              </a:endParaRPr>
            </a:p>
          </p:txBody>
        </p:sp>
        <p:sp>
          <p:nvSpPr>
            <p:cNvPr id="42" name="Rectangle 41">
              <a:extLst>
                <a:ext uri="{FF2B5EF4-FFF2-40B4-BE49-F238E27FC236}">
                  <a16:creationId xmlns:a16="http://schemas.microsoft.com/office/drawing/2014/main" id="{103AE444-C6F8-8601-C9B2-3417B82BB079}"/>
                </a:ext>
              </a:extLst>
            </p:cNvPr>
            <p:cNvSpPr/>
            <p:nvPr/>
          </p:nvSpPr>
          <p:spPr>
            <a:xfrm>
              <a:off x="3798567" y="4852896"/>
              <a:ext cx="1396610" cy="290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Display crops</a:t>
              </a:r>
              <a:endParaRPr lang="ar-EG" dirty="0">
                <a:solidFill>
                  <a:schemeClr val="tx1"/>
                </a:solidFill>
              </a:endParaRPr>
            </a:p>
          </p:txBody>
        </p:sp>
      </p:grpSp>
      <p:sp>
        <p:nvSpPr>
          <p:cNvPr id="43" name="Rectangle 42"/>
          <p:cNvSpPr/>
          <p:nvPr/>
        </p:nvSpPr>
        <p:spPr>
          <a:xfrm>
            <a:off x="677126" y="374919"/>
            <a:ext cx="7600286" cy="523220"/>
          </a:xfrm>
          <a:prstGeom prst="rect">
            <a:avLst/>
          </a:prstGeom>
          <a:solidFill>
            <a:srgbClr val="FFFF00"/>
          </a:solidFill>
        </p:spPr>
        <p:txBody>
          <a:bodyPr wrap="none">
            <a:spAutoFit/>
          </a:bodyPr>
          <a:lstStyle/>
          <a:p>
            <a:r>
              <a:rPr lang="en-US" sz="2800" b="1" dirty="0" smtClean="0"/>
              <a:t>Crop recommendation system Flowchart diagram </a:t>
            </a:r>
            <a:endParaRPr lang="en-US" sz="2800" b="1" dirty="0"/>
          </a:p>
        </p:txBody>
      </p:sp>
    </p:spTree>
    <p:extLst>
      <p:ext uri="{BB962C8B-B14F-4D97-AF65-F5344CB8AC3E}">
        <p14:creationId xmlns:p14="http://schemas.microsoft.com/office/powerpoint/2010/main" val="621082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4"/>
          <a:stretch>
            <a:fillRect/>
          </a:stretch>
        </p:blipFill>
        <p:spPr>
          <a:xfrm>
            <a:off x="505948" y="2185415"/>
            <a:ext cx="7301060" cy="2595209"/>
          </a:xfrm>
          <a:prstGeom prst="rect">
            <a:avLst/>
          </a:prstGeom>
        </p:spPr>
      </p:pic>
      <p:sp>
        <p:nvSpPr>
          <p:cNvPr id="19" name="Rectangle 18"/>
          <p:cNvSpPr/>
          <p:nvPr/>
        </p:nvSpPr>
        <p:spPr>
          <a:xfrm>
            <a:off x="958621" y="359822"/>
            <a:ext cx="1645094" cy="539080"/>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 Dataset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46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99595" y="359821"/>
            <a:ext cx="1967459" cy="522773"/>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Features</a:t>
            </a: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80" y="1480568"/>
            <a:ext cx="7730557" cy="4611757"/>
          </a:xfrm>
          <a:prstGeom prst="rect">
            <a:avLst/>
          </a:prstGeom>
        </p:spPr>
      </p:pic>
    </p:spTree>
    <p:extLst>
      <p:ext uri="{BB962C8B-B14F-4D97-AF65-F5344CB8AC3E}">
        <p14:creationId xmlns:p14="http://schemas.microsoft.com/office/powerpoint/2010/main" val="600291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p:cNvPicPr>
            <a:picLocks noChangeAspect="1"/>
          </p:cNvPicPr>
          <p:nvPr/>
        </p:nvPicPr>
        <p:blipFill>
          <a:blip r:embed="rId4"/>
          <a:stretch>
            <a:fillRect/>
          </a:stretch>
        </p:blipFill>
        <p:spPr>
          <a:xfrm>
            <a:off x="445273" y="1137423"/>
            <a:ext cx="8058065" cy="4813926"/>
          </a:xfrm>
          <a:prstGeom prst="rect">
            <a:avLst/>
          </a:prstGeom>
        </p:spPr>
      </p:pic>
      <p:sp>
        <p:nvSpPr>
          <p:cNvPr id="45" name="Rectangle 44"/>
          <p:cNvSpPr/>
          <p:nvPr/>
        </p:nvSpPr>
        <p:spPr>
          <a:xfrm>
            <a:off x="958621" y="359822"/>
            <a:ext cx="6322990" cy="523220"/>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 Distributing of by feature by crops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67632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Table 16">
            <a:extLst>
              <a:ext uri="{FF2B5EF4-FFF2-40B4-BE49-F238E27FC236}">
                <a16:creationId xmlns:a16="http://schemas.microsoft.com/office/drawing/2014/main" id="{593E7761-C13B-04D0-18CE-483059B45721}"/>
              </a:ext>
            </a:extLst>
          </p:cNvPr>
          <p:cNvGraphicFramePr>
            <a:graphicFrameLocks noGrp="1"/>
          </p:cNvGraphicFramePr>
          <p:nvPr>
            <p:extLst>
              <p:ext uri="{D42A27DB-BD31-4B8C-83A1-F6EECF244321}">
                <p14:modId xmlns:p14="http://schemas.microsoft.com/office/powerpoint/2010/main" val="1363989560"/>
              </p:ext>
            </p:extLst>
          </p:nvPr>
        </p:nvGraphicFramePr>
        <p:xfrm>
          <a:off x="476761" y="1230826"/>
          <a:ext cx="8521700" cy="3017520"/>
        </p:xfrm>
        <a:graphic>
          <a:graphicData uri="http://schemas.openxmlformats.org/drawingml/2006/table">
            <a:tbl>
              <a:tblPr/>
              <a:tblGrid>
                <a:gridCol w="1704340">
                  <a:extLst>
                    <a:ext uri="{9D8B030D-6E8A-4147-A177-3AD203B41FA5}">
                      <a16:colId xmlns:a16="http://schemas.microsoft.com/office/drawing/2014/main" val="180663295"/>
                    </a:ext>
                  </a:extLst>
                </a:gridCol>
                <a:gridCol w="1704340">
                  <a:extLst>
                    <a:ext uri="{9D8B030D-6E8A-4147-A177-3AD203B41FA5}">
                      <a16:colId xmlns:a16="http://schemas.microsoft.com/office/drawing/2014/main" val="1282641249"/>
                    </a:ext>
                  </a:extLst>
                </a:gridCol>
                <a:gridCol w="1704340">
                  <a:extLst>
                    <a:ext uri="{9D8B030D-6E8A-4147-A177-3AD203B41FA5}">
                      <a16:colId xmlns:a16="http://schemas.microsoft.com/office/drawing/2014/main" val="3634077124"/>
                    </a:ext>
                  </a:extLst>
                </a:gridCol>
                <a:gridCol w="1704340">
                  <a:extLst>
                    <a:ext uri="{9D8B030D-6E8A-4147-A177-3AD203B41FA5}">
                      <a16:colId xmlns:a16="http://schemas.microsoft.com/office/drawing/2014/main" val="2982342134"/>
                    </a:ext>
                  </a:extLst>
                </a:gridCol>
                <a:gridCol w="1704340">
                  <a:extLst>
                    <a:ext uri="{9D8B030D-6E8A-4147-A177-3AD203B41FA5}">
                      <a16:colId xmlns:a16="http://schemas.microsoft.com/office/drawing/2014/main" val="2698405935"/>
                    </a:ext>
                  </a:extLst>
                </a:gridCol>
              </a:tblGrid>
              <a:tr h="0">
                <a:tc>
                  <a:txBody>
                    <a:bodyPr/>
                    <a:lstStyle/>
                    <a:p>
                      <a:r>
                        <a:rPr lang="en-US" dirty="0"/>
                        <a:t>Model</a:t>
                      </a:r>
                    </a:p>
                  </a:txBody>
                  <a:tcPr anchor="ctr"/>
                </a:tc>
                <a:tc>
                  <a:txBody>
                    <a:bodyPr/>
                    <a:lstStyle/>
                    <a:p>
                      <a:r>
                        <a:rPr lang="en-US"/>
                        <a:t>accuracy</a:t>
                      </a:r>
                    </a:p>
                  </a:txBody>
                  <a:tcPr anchor="ctr"/>
                </a:tc>
                <a:tc>
                  <a:txBody>
                    <a:bodyPr/>
                    <a:lstStyle/>
                    <a:p>
                      <a:r>
                        <a:rPr lang="en-US"/>
                        <a:t>precision</a:t>
                      </a:r>
                    </a:p>
                  </a:txBody>
                  <a:tcPr anchor="ctr"/>
                </a:tc>
                <a:tc>
                  <a:txBody>
                    <a:bodyPr/>
                    <a:lstStyle/>
                    <a:p>
                      <a:r>
                        <a:rPr lang="en-US"/>
                        <a:t>recall</a:t>
                      </a:r>
                    </a:p>
                  </a:txBody>
                  <a:tcPr anchor="ctr"/>
                </a:tc>
                <a:tc>
                  <a:txBody>
                    <a:bodyPr/>
                    <a:lstStyle/>
                    <a:p>
                      <a:r>
                        <a:rPr lang="en-US"/>
                        <a:t>f1</a:t>
                      </a:r>
                    </a:p>
                  </a:txBody>
                  <a:tcPr anchor="ctr"/>
                </a:tc>
                <a:extLst>
                  <a:ext uri="{0D108BD9-81ED-4DB2-BD59-A6C34878D82A}">
                    <a16:rowId xmlns:a16="http://schemas.microsoft.com/office/drawing/2014/main" val="2594720150"/>
                  </a:ext>
                </a:extLst>
              </a:tr>
              <a:tr h="0">
                <a:tc>
                  <a:txBody>
                    <a:bodyPr/>
                    <a:lstStyle/>
                    <a:p>
                      <a:r>
                        <a:rPr lang="en-US"/>
                        <a:t>LogisticRegression</a:t>
                      </a:r>
                    </a:p>
                  </a:txBody>
                  <a:tcPr anchor="ctr"/>
                </a:tc>
                <a:tc>
                  <a:txBody>
                    <a:bodyPr/>
                    <a:lstStyle/>
                    <a:p>
                      <a:r>
                        <a:rPr lang="en-US" dirty="0"/>
                        <a:t>0.9159</a:t>
                      </a:r>
                      <a:endParaRPr lang="ar-EG" dirty="0"/>
                    </a:p>
                  </a:txBody>
                  <a:tcPr anchor="ctr"/>
                </a:tc>
                <a:tc>
                  <a:txBody>
                    <a:bodyPr/>
                    <a:lstStyle/>
                    <a:p>
                      <a:r>
                        <a:rPr lang="en-US" dirty="0"/>
                        <a:t>0.9225</a:t>
                      </a:r>
                      <a:endParaRPr lang="ar-EG" dirty="0"/>
                    </a:p>
                  </a:txBody>
                  <a:tcPr anchor="ctr"/>
                </a:tc>
                <a:tc>
                  <a:txBody>
                    <a:bodyPr/>
                    <a:lstStyle/>
                    <a:p>
                      <a:r>
                        <a:rPr lang="en-US" dirty="0"/>
                        <a:t>0.9159</a:t>
                      </a:r>
                      <a:endParaRPr lang="ar-EG" dirty="0"/>
                    </a:p>
                  </a:txBody>
                  <a:tcPr anchor="ctr"/>
                </a:tc>
                <a:tc>
                  <a:txBody>
                    <a:bodyPr/>
                    <a:lstStyle/>
                    <a:p>
                      <a:r>
                        <a:rPr lang="en-US" dirty="0"/>
                        <a:t>0.9154</a:t>
                      </a:r>
                      <a:endParaRPr lang="ar-EG" dirty="0"/>
                    </a:p>
                  </a:txBody>
                  <a:tcPr anchor="ctr"/>
                </a:tc>
                <a:extLst>
                  <a:ext uri="{0D108BD9-81ED-4DB2-BD59-A6C34878D82A}">
                    <a16:rowId xmlns:a16="http://schemas.microsoft.com/office/drawing/2014/main" val="314892790"/>
                  </a:ext>
                </a:extLst>
              </a:tr>
              <a:tr h="0">
                <a:tc>
                  <a:txBody>
                    <a:bodyPr/>
                    <a:lstStyle/>
                    <a:p>
                      <a:r>
                        <a:rPr lang="en-US" dirty="0" err="1" smtClean="0"/>
                        <a:t>DecisionTreeClassifier</a:t>
                      </a:r>
                      <a:endParaRPr lang="en-US" dirty="0"/>
                    </a:p>
                  </a:txBody>
                  <a:tcPr anchor="ctr"/>
                </a:tc>
                <a:tc>
                  <a:txBody>
                    <a:bodyPr/>
                    <a:lstStyle/>
                    <a:p>
                      <a:r>
                        <a:rPr lang="en-US" dirty="0"/>
                        <a:t>0.9682</a:t>
                      </a:r>
                      <a:endParaRPr lang="ar-EG" dirty="0"/>
                    </a:p>
                  </a:txBody>
                  <a:tcPr anchor="ctr"/>
                </a:tc>
                <a:tc>
                  <a:txBody>
                    <a:bodyPr/>
                    <a:lstStyle/>
                    <a:p>
                      <a:r>
                        <a:rPr lang="en-US" dirty="0"/>
                        <a:t>0.9710</a:t>
                      </a:r>
                      <a:endParaRPr lang="ar-EG" dirty="0"/>
                    </a:p>
                  </a:txBody>
                  <a:tcPr anchor="ctr"/>
                </a:tc>
                <a:tc>
                  <a:txBody>
                    <a:bodyPr/>
                    <a:lstStyle/>
                    <a:p>
                      <a:r>
                        <a:rPr lang="en-US" dirty="0"/>
                        <a:t>0.9682</a:t>
                      </a:r>
                      <a:endParaRPr lang="ar-EG" dirty="0"/>
                    </a:p>
                  </a:txBody>
                  <a:tcPr anchor="ctr"/>
                </a:tc>
                <a:tc>
                  <a:txBody>
                    <a:bodyPr/>
                    <a:lstStyle/>
                    <a:p>
                      <a:r>
                        <a:rPr lang="en-US" dirty="0"/>
                        <a:t>0.9685</a:t>
                      </a:r>
                      <a:endParaRPr lang="ar-EG" dirty="0"/>
                    </a:p>
                  </a:txBody>
                  <a:tcPr anchor="ctr"/>
                </a:tc>
                <a:extLst>
                  <a:ext uri="{0D108BD9-81ED-4DB2-BD59-A6C34878D82A}">
                    <a16:rowId xmlns:a16="http://schemas.microsoft.com/office/drawing/2014/main" val="3487388278"/>
                  </a:ext>
                </a:extLst>
              </a:tr>
              <a:tr h="0">
                <a:tc>
                  <a:txBody>
                    <a:bodyPr/>
                    <a:lstStyle/>
                    <a:p>
                      <a:r>
                        <a:rPr lang="en-US"/>
                        <a:t>RandomForestClassifier</a:t>
                      </a:r>
                    </a:p>
                  </a:txBody>
                  <a:tcPr anchor="ctr"/>
                </a:tc>
                <a:tc>
                  <a:txBody>
                    <a:bodyPr/>
                    <a:lstStyle/>
                    <a:p>
                      <a:r>
                        <a:rPr lang="en-US" dirty="0"/>
                        <a:t>0.9728</a:t>
                      </a:r>
                      <a:endParaRPr lang="ar-EG" dirty="0"/>
                    </a:p>
                  </a:txBody>
                  <a:tcPr anchor="ctr"/>
                </a:tc>
                <a:tc>
                  <a:txBody>
                    <a:bodyPr/>
                    <a:lstStyle/>
                    <a:p>
                      <a:r>
                        <a:rPr lang="en-US" dirty="0"/>
                        <a:t>0.9761</a:t>
                      </a:r>
                      <a:endParaRPr lang="ar-EG" dirty="0"/>
                    </a:p>
                  </a:txBody>
                  <a:tcPr anchor="ctr"/>
                </a:tc>
                <a:tc>
                  <a:txBody>
                    <a:bodyPr/>
                    <a:lstStyle/>
                    <a:p>
                      <a:r>
                        <a:rPr lang="en-US" dirty="0"/>
                        <a:t>0.9727</a:t>
                      </a:r>
                      <a:endParaRPr lang="ar-EG" dirty="0"/>
                    </a:p>
                  </a:txBody>
                  <a:tcPr anchor="ctr"/>
                </a:tc>
                <a:tc>
                  <a:txBody>
                    <a:bodyPr/>
                    <a:lstStyle/>
                    <a:p>
                      <a:r>
                        <a:rPr lang="en-US" dirty="0"/>
                        <a:t>0.9733</a:t>
                      </a:r>
                      <a:endParaRPr lang="ar-EG" dirty="0"/>
                    </a:p>
                  </a:txBody>
                  <a:tcPr anchor="ctr"/>
                </a:tc>
                <a:extLst>
                  <a:ext uri="{0D108BD9-81ED-4DB2-BD59-A6C34878D82A}">
                    <a16:rowId xmlns:a16="http://schemas.microsoft.com/office/drawing/2014/main" val="1045749758"/>
                  </a:ext>
                </a:extLst>
              </a:tr>
              <a:tr h="0">
                <a:tc>
                  <a:txBody>
                    <a:bodyPr/>
                    <a:lstStyle/>
                    <a:p>
                      <a:r>
                        <a:rPr lang="en-US"/>
                        <a:t>LGBMClassifier</a:t>
                      </a:r>
                    </a:p>
                  </a:txBody>
                  <a:tcPr anchor="ctr"/>
                </a:tc>
                <a:tc>
                  <a:txBody>
                    <a:bodyPr/>
                    <a:lstStyle/>
                    <a:p>
                      <a:r>
                        <a:rPr lang="en-US" dirty="0"/>
                        <a:t>0.9636</a:t>
                      </a:r>
                      <a:endParaRPr lang="ar-EG" dirty="0"/>
                    </a:p>
                  </a:txBody>
                  <a:tcPr anchor="ctr"/>
                </a:tc>
                <a:tc>
                  <a:txBody>
                    <a:bodyPr/>
                    <a:lstStyle/>
                    <a:p>
                      <a:r>
                        <a:rPr lang="en-US" dirty="0"/>
                        <a:t>0.9664</a:t>
                      </a:r>
                      <a:endParaRPr lang="ar-EG" dirty="0"/>
                    </a:p>
                  </a:txBody>
                  <a:tcPr anchor="ctr"/>
                </a:tc>
                <a:tc>
                  <a:txBody>
                    <a:bodyPr/>
                    <a:lstStyle/>
                    <a:p>
                      <a:r>
                        <a:rPr lang="en-US" dirty="0"/>
                        <a:t>0.9636</a:t>
                      </a:r>
                      <a:endParaRPr lang="ar-EG" dirty="0"/>
                    </a:p>
                  </a:txBody>
                  <a:tcPr anchor="ctr"/>
                </a:tc>
                <a:tc>
                  <a:txBody>
                    <a:bodyPr/>
                    <a:lstStyle/>
                    <a:p>
                      <a:r>
                        <a:rPr lang="en-US" dirty="0"/>
                        <a:t>0.9639</a:t>
                      </a:r>
                      <a:endParaRPr lang="ar-EG" dirty="0"/>
                    </a:p>
                  </a:txBody>
                  <a:tcPr anchor="ctr"/>
                </a:tc>
                <a:extLst>
                  <a:ext uri="{0D108BD9-81ED-4DB2-BD59-A6C34878D82A}">
                    <a16:rowId xmlns:a16="http://schemas.microsoft.com/office/drawing/2014/main" val="4123489770"/>
                  </a:ext>
                </a:extLst>
              </a:tr>
              <a:tr h="0">
                <a:tc>
                  <a:txBody>
                    <a:bodyPr/>
                    <a:lstStyle/>
                    <a:p>
                      <a:r>
                        <a:rPr lang="en-US"/>
                        <a:t>SVC</a:t>
                      </a:r>
                    </a:p>
                  </a:txBody>
                  <a:tcPr anchor="ctr"/>
                </a:tc>
                <a:tc>
                  <a:txBody>
                    <a:bodyPr/>
                    <a:lstStyle/>
                    <a:p>
                      <a:r>
                        <a:rPr lang="en-US" dirty="0"/>
                        <a:t>0.8750</a:t>
                      </a:r>
                      <a:endParaRPr lang="ar-EG" dirty="0"/>
                    </a:p>
                  </a:txBody>
                  <a:tcPr anchor="ctr"/>
                </a:tc>
                <a:tc>
                  <a:txBody>
                    <a:bodyPr/>
                    <a:lstStyle/>
                    <a:p>
                      <a:r>
                        <a:rPr lang="en-US" dirty="0"/>
                        <a:t>0.8675</a:t>
                      </a:r>
                      <a:endParaRPr lang="ar-EG" dirty="0"/>
                    </a:p>
                  </a:txBody>
                  <a:tcPr anchor="ctr"/>
                </a:tc>
                <a:tc>
                  <a:txBody>
                    <a:bodyPr/>
                    <a:lstStyle/>
                    <a:p>
                      <a:r>
                        <a:rPr lang="en-US" dirty="0"/>
                        <a:t>0.8750</a:t>
                      </a:r>
                      <a:endParaRPr lang="ar-EG" dirty="0"/>
                    </a:p>
                  </a:txBody>
                  <a:tcPr anchor="ctr"/>
                </a:tc>
                <a:tc>
                  <a:txBody>
                    <a:bodyPr/>
                    <a:lstStyle/>
                    <a:p>
                      <a:r>
                        <a:rPr lang="en-US" dirty="0"/>
                        <a:t>0.8575</a:t>
                      </a:r>
                      <a:endParaRPr lang="ar-EG" dirty="0"/>
                    </a:p>
                  </a:txBody>
                  <a:tcPr anchor="ctr"/>
                </a:tc>
                <a:extLst>
                  <a:ext uri="{0D108BD9-81ED-4DB2-BD59-A6C34878D82A}">
                    <a16:rowId xmlns:a16="http://schemas.microsoft.com/office/drawing/2014/main" val="72529677"/>
                  </a:ext>
                </a:extLst>
              </a:tr>
            </a:tbl>
          </a:graphicData>
        </a:graphic>
      </p:graphicFrame>
      <p:sp>
        <p:nvSpPr>
          <p:cNvPr id="19" name="Rectangle 18"/>
          <p:cNvSpPr/>
          <p:nvPr/>
        </p:nvSpPr>
        <p:spPr>
          <a:xfrm>
            <a:off x="1197162" y="426228"/>
            <a:ext cx="2086728" cy="523220"/>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Results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28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5327375" y="2531970"/>
            <a:ext cx="2234315" cy="523220"/>
          </a:xfrm>
          <a:prstGeom prst="rect">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800" b="1" dirty="0" smtClean="0"/>
              <a:t>7.Web App</a:t>
            </a:r>
            <a:endParaRPr lang="en-US" sz="2800" b="1" dirty="0"/>
          </a:p>
        </p:txBody>
      </p:sp>
    </p:spTree>
    <p:extLst>
      <p:ext uri="{BB962C8B-B14F-4D97-AF65-F5344CB8AC3E}">
        <p14:creationId xmlns:p14="http://schemas.microsoft.com/office/powerpoint/2010/main" val="7377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600774" y="1574508"/>
            <a:ext cx="8425285" cy="4412028"/>
            <a:chOff x="0" y="715630"/>
            <a:chExt cx="7841347" cy="4307829"/>
          </a:xfrm>
        </p:grpSpPr>
        <p:pic>
          <p:nvPicPr>
            <p:cNvPr id="21" name="Picture 20">
              <a:extLst>
                <a:ext uri="{FF2B5EF4-FFF2-40B4-BE49-F238E27FC236}">
                  <a16:creationId xmlns:a16="http://schemas.microsoft.com/office/drawing/2014/main" id="{922534E0-8091-C8CB-42F0-6BCE61092403}"/>
                </a:ext>
              </a:extLst>
            </p:cNvPr>
            <p:cNvPicPr>
              <a:picLocks noChangeAspect="1"/>
            </p:cNvPicPr>
            <p:nvPr/>
          </p:nvPicPr>
          <p:blipFill>
            <a:blip r:embed="rId4"/>
            <a:stretch>
              <a:fillRect/>
            </a:stretch>
          </p:blipFill>
          <p:spPr>
            <a:xfrm>
              <a:off x="0" y="718951"/>
              <a:ext cx="3873646" cy="2138900"/>
            </a:xfrm>
            <a:prstGeom prst="rect">
              <a:avLst/>
            </a:prstGeom>
          </p:spPr>
        </p:pic>
        <p:pic>
          <p:nvPicPr>
            <p:cNvPr id="26" name="Picture 25">
              <a:extLst>
                <a:ext uri="{FF2B5EF4-FFF2-40B4-BE49-F238E27FC236}">
                  <a16:creationId xmlns:a16="http://schemas.microsoft.com/office/drawing/2014/main" id="{9369D423-7B1D-AF8D-DAA8-5B9B7A535FD5}"/>
                </a:ext>
              </a:extLst>
            </p:cNvPr>
            <p:cNvPicPr>
              <a:picLocks noChangeAspect="1"/>
            </p:cNvPicPr>
            <p:nvPr/>
          </p:nvPicPr>
          <p:blipFill>
            <a:blip r:embed="rId5"/>
            <a:stretch>
              <a:fillRect/>
            </a:stretch>
          </p:blipFill>
          <p:spPr>
            <a:xfrm>
              <a:off x="3873646" y="715630"/>
              <a:ext cx="3967701" cy="2178844"/>
            </a:xfrm>
            <a:prstGeom prst="rect">
              <a:avLst/>
            </a:prstGeom>
          </p:spPr>
        </p:pic>
        <p:pic>
          <p:nvPicPr>
            <p:cNvPr id="27" name="Picture 26">
              <a:extLst>
                <a:ext uri="{FF2B5EF4-FFF2-40B4-BE49-F238E27FC236}">
                  <a16:creationId xmlns:a16="http://schemas.microsoft.com/office/drawing/2014/main" id="{B4BE6642-CB24-3A36-7F3A-2A4F3C065057}"/>
                </a:ext>
              </a:extLst>
            </p:cNvPr>
            <p:cNvPicPr>
              <a:picLocks noChangeAspect="1"/>
            </p:cNvPicPr>
            <p:nvPr/>
          </p:nvPicPr>
          <p:blipFill>
            <a:blip r:embed="rId6"/>
            <a:stretch>
              <a:fillRect/>
            </a:stretch>
          </p:blipFill>
          <p:spPr>
            <a:xfrm>
              <a:off x="1889796" y="2894474"/>
              <a:ext cx="3967700" cy="2128985"/>
            </a:xfrm>
            <a:prstGeom prst="rect">
              <a:avLst/>
            </a:prstGeom>
          </p:spPr>
        </p:pic>
      </p:grpSp>
      <p:sp>
        <p:nvSpPr>
          <p:cNvPr id="28" name="Rectangle 27"/>
          <p:cNvSpPr/>
          <p:nvPr/>
        </p:nvSpPr>
        <p:spPr>
          <a:xfrm>
            <a:off x="1197162" y="426228"/>
            <a:ext cx="2086728" cy="523220"/>
          </a:xfrm>
          <a:prstGeom prst="rect">
            <a:avLst/>
          </a:prstGeom>
          <a:solidFill>
            <a:srgbClr val="FFFF00"/>
          </a:solidFill>
        </p:spPr>
        <p:txBody>
          <a:bodyPr wrap="square">
            <a:spAutoFit/>
          </a:bodyPr>
          <a:lstStyle/>
          <a:p>
            <a:r>
              <a:rPr lang="en-US" sz="2800" dirty="0" smtClean="0">
                <a:latin typeface="Times New Roman" panose="02020603050405020304" pitchFamily="18" charset="0"/>
                <a:cs typeface="Times New Roman" panose="02020603050405020304" pitchFamily="18" charset="0"/>
              </a:rPr>
              <a:t>Web App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884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A3B945C1-2447-F0F3-8870-C92CD74D6A42}"/>
              </a:ext>
            </a:extLst>
          </p:cNvPr>
          <p:cNvPicPr>
            <a:picLocks noChangeAspect="1"/>
          </p:cNvPicPr>
          <p:nvPr/>
        </p:nvPicPr>
        <p:blipFill>
          <a:blip r:embed="rId4"/>
          <a:stretch>
            <a:fillRect/>
          </a:stretch>
        </p:blipFill>
        <p:spPr>
          <a:xfrm>
            <a:off x="1499883" y="620202"/>
            <a:ext cx="6008554" cy="3877525"/>
          </a:xfrm>
          <a:prstGeom prst="rect">
            <a:avLst/>
          </a:prstGeom>
        </p:spPr>
      </p:pic>
      <p:pic>
        <p:nvPicPr>
          <p:cNvPr id="19" name="Picture 18">
            <a:extLst>
              <a:ext uri="{FF2B5EF4-FFF2-40B4-BE49-F238E27FC236}">
                <a16:creationId xmlns:a16="http://schemas.microsoft.com/office/drawing/2014/main" id="{0A6AB7AC-7866-5C17-ABA3-93139BB095C6}"/>
              </a:ext>
            </a:extLst>
          </p:cNvPr>
          <p:cNvPicPr>
            <a:picLocks noChangeAspect="1"/>
          </p:cNvPicPr>
          <p:nvPr/>
        </p:nvPicPr>
        <p:blipFill>
          <a:blip r:embed="rId5"/>
          <a:stretch>
            <a:fillRect/>
          </a:stretch>
        </p:blipFill>
        <p:spPr>
          <a:xfrm>
            <a:off x="7165536" y="2123603"/>
            <a:ext cx="3276600" cy="3135772"/>
          </a:xfrm>
          <a:prstGeom prst="rect">
            <a:avLst/>
          </a:prstGeom>
        </p:spPr>
      </p:pic>
      <p:sp>
        <p:nvSpPr>
          <p:cNvPr id="21" name="Google Shape;510;p73">
            <a:extLst>
              <a:ext uri="{FF2B5EF4-FFF2-40B4-BE49-F238E27FC236}">
                <a16:creationId xmlns:a16="http://schemas.microsoft.com/office/drawing/2014/main" id="{B84ABA34-63C1-D4E4-0F04-A307E37BA981}"/>
              </a:ext>
            </a:extLst>
          </p:cNvPr>
          <p:cNvSpPr txBox="1">
            <a:spLocks/>
          </p:cNvSpPr>
          <p:nvPr/>
        </p:nvSpPr>
        <p:spPr>
          <a:xfrm>
            <a:off x="1068000" y="5624446"/>
            <a:ext cx="4919333" cy="609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r>
              <a:rPr lang="en-US" dirty="0">
                <a:solidFill>
                  <a:schemeClr val="tx1"/>
                </a:solidFill>
                <a:latin typeface="+mj-lt"/>
                <a:hlinkClick r:id="rId6" action="ppaction://hlinkfile"/>
              </a:rPr>
              <a:t>Page </a:t>
            </a:r>
            <a:r>
              <a:rPr lang="en-US" dirty="0" err="1">
                <a:solidFill>
                  <a:schemeClr val="tx1"/>
                </a:solidFill>
                <a:latin typeface="+mj-lt"/>
                <a:hlinkClick r:id="rId6" action="ppaction://hlinkfile"/>
              </a:rPr>
              <a:t>link:http</a:t>
            </a:r>
            <a:r>
              <a:rPr lang="en-US" dirty="0">
                <a:solidFill>
                  <a:schemeClr val="tx1"/>
                </a:solidFill>
                <a:latin typeface="+mj-lt"/>
                <a:hlinkClick r:id="rId6" action="ppaction://hlinkfile"/>
              </a:rPr>
              <a:t>://127.0.0.1:5500/</a:t>
            </a:r>
            <a:endParaRPr lang="en-US" dirty="0">
              <a:solidFill>
                <a:schemeClr val="tx1"/>
              </a:solidFill>
              <a:latin typeface="+mj-lt"/>
            </a:endParaRPr>
          </a:p>
        </p:txBody>
      </p:sp>
    </p:spTree>
    <p:extLst>
      <p:ext uri="{BB962C8B-B14F-4D97-AF65-F5344CB8AC3E}">
        <p14:creationId xmlns:p14="http://schemas.microsoft.com/office/powerpoint/2010/main" val="129837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4505629" y="2582710"/>
            <a:ext cx="2260931" cy="523220"/>
          </a:xfrm>
          <a:prstGeom prst="rect">
            <a:avLst/>
          </a:prstGeom>
          <a:solidFill>
            <a:srgbClr val="FFFF00"/>
          </a:solidFill>
        </p:spPr>
        <p:txBody>
          <a:bodyPr wrap="square">
            <a:spAutoFit/>
          </a:bodyPr>
          <a:lstStyle/>
          <a:p>
            <a:r>
              <a:rPr lang="en-US" sz="2800" b="1" dirty="0" smtClean="0"/>
              <a:t>8.Use cases</a:t>
            </a:r>
            <a:endParaRPr lang="en-US" sz="2800" b="1" dirty="0"/>
          </a:p>
        </p:txBody>
      </p:sp>
    </p:spTree>
    <p:extLst>
      <p:ext uri="{BB962C8B-B14F-4D97-AF65-F5344CB8AC3E}">
        <p14:creationId xmlns:p14="http://schemas.microsoft.com/office/powerpoint/2010/main" val="204486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F08B8B44-3FEA-03F3-1BAF-7A5FDE8D5DD3}"/>
              </a:ext>
            </a:extLst>
          </p:cNvPr>
          <p:cNvPicPr>
            <a:picLocks noChangeAspect="1"/>
          </p:cNvPicPr>
          <p:nvPr/>
        </p:nvPicPr>
        <p:blipFill>
          <a:blip r:embed="rId3"/>
          <a:stretch>
            <a:fillRect/>
          </a:stretch>
        </p:blipFill>
        <p:spPr>
          <a:xfrm>
            <a:off x="600774" y="1450485"/>
            <a:ext cx="4097613" cy="2335962"/>
          </a:xfrm>
          <a:prstGeom prst="rect">
            <a:avLst/>
          </a:prstGeom>
        </p:spPr>
      </p:pic>
      <p:pic>
        <p:nvPicPr>
          <p:cNvPr id="19" name="Picture 18">
            <a:extLst>
              <a:ext uri="{FF2B5EF4-FFF2-40B4-BE49-F238E27FC236}">
                <a16:creationId xmlns:a16="http://schemas.microsoft.com/office/drawing/2014/main" id="{2D38FE84-1424-8238-3936-8F4FB6E89D24}"/>
              </a:ext>
            </a:extLst>
          </p:cNvPr>
          <p:cNvPicPr>
            <a:picLocks noChangeAspect="1"/>
          </p:cNvPicPr>
          <p:nvPr/>
        </p:nvPicPr>
        <p:blipFill>
          <a:blip r:embed="rId4"/>
          <a:stretch>
            <a:fillRect/>
          </a:stretch>
        </p:blipFill>
        <p:spPr>
          <a:xfrm>
            <a:off x="4873216" y="1416673"/>
            <a:ext cx="4273044" cy="2403587"/>
          </a:xfrm>
          <a:prstGeom prst="rect">
            <a:avLst/>
          </a:prstGeom>
        </p:spPr>
      </p:pic>
      <p:sp>
        <p:nvSpPr>
          <p:cNvPr id="2" name="Rectangle 1"/>
          <p:cNvSpPr/>
          <p:nvPr/>
        </p:nvSpPr>
        <p:spPr>
          <a:xfrm>
            <a:off x="764072" y="4293059"/>
            <a:ext cx="9239280" cy="2554545"/>
          </a:xfrm>
          <a:prstGeom prst="rect">
            <a:avLst/>
          </a:prstGeom>
        </p:spPr>
        <p:txBody>
          <a:bodyPr wrap="square">
            <a:spAutoFit/>
          </a:bodyPr>
          <a:lstStyle/>
          <a:p>
            <a:r>
              <a:rPr lang="en-US" sz="2000" dirty="0"/>
              <a:t>In model farms such as "Sers El-</a:t>
            </a:r>
            <a:r>
              <a:rPr lang="en-US" sz="2000" dirty="0" err="1"/>
              <a:t>Layan</a:t>
            </a:r>
            <a:r>
              <a:rPr lang="en-US" sz="2000" dirty="0"/>
              <a:t>" in </a:t>
            </a:r>
            <a:r>
              <a:rPr lang="en-US" sz="2000" dirty="0" err="1"/>
              <a:t>Menoufia</a:t>
            </a:r>
            <a:r>
              <a:rPr lang="en-US" sz="2000" dirty="0"/>
              <a:t>, devices have been installed to measure soil moisture and accurately determine water requirements. Similar devices were also used in another area, "</a:t>
            </a:r>
            <a:r>
              <a:rPr lang="en-US" sz="2000" dirty="0" err="1"/>
              <a:t>Toshka</a:t>
            </a:r>
            <a:r>
              <a:rPr lang="en-US" sz="2000" dirty="0"/>
              <a:t>," in cooperation with the Dutch company NEDERKO. According to World Bank reports, this led to a 25% reduction in water consumption in that region.</a:t>
            </a:r>
          </a:p>
          <a:p>
            <a:r>
              <a:rPr lang="en-US" sz="2000" dirty="0"/>
              <a:t>In the UAE, artificial intelligence is being used in the "Digital </a:t>
            </a:r>
            <a:r>
              <a:rPr lang="en-US" sz="2000" dirty="0" err="1"/>
              <a:t>Dhabian</a:t>
            </a:r>
            <a:r>
              <a:rPr lang="en-US" sz="2000" dirty="0"/>
              <a:t> Forests" project to monitor desertification and increase green coverage.</a:t>
            </a:r>
          </a:p>
          <a:p>
            <a:pPr lvl="0" eaLnBrk="0" fontAlgn="base" hangingPunct="0">
              <a:spcBef>
                <a:spcPct val="0"/>
              </a:spcBef>
              <a:spcAft>
                <a:spcPct val="0"/>
              </a:spcAft>
            </a:pPr>
            <a:endParaRPr lang="ar-EG" altLang="ar-EG" sz="2000" dirty="0">
              <a:latin typeface="Times New Roman" panose="02020603050405020304" pitchFamily="18" charset="0"/>
              <a:cs typeface="Times New Roman" panose="02020603050405020304" pitchFamily="18" charset="0"/>
            </a:endParaRPr>
          </a:p>
        </p:txBody>
      </p:sp>
      <p:sp>
        <p:nvSpPr>
          <p:cNvPr id="21" name="Rectangle 20"/>
          <p:cNvSpPr/>
          <p:nvPr/>
        </p:nvSpPr>
        <p:spPr>
          <a:xfrm>
            <a:off x="943647" y="462007"/>
            <a:ext cx="2260931" cy="523220"/>
          </a:xfrm>
          <a:prstGeom prst="rect">
            <a:avLst/>
          </a:prstGeom>
          <a:solidFill>
            <a:srgbClr val="FFFF00"/>
          </a:solidFill>
        </p:spPr>
        <p:txBody>
          <a:bodyPr wrap="square">
            <a:spAutoFit/>
          </a:bodyPr>
          <a:lstStyle/>
          <a:p>
            <a:r>
              <a:rPr lang="en-US" sz="2800" b="1" dirty="0" smtClean="0"/>
              <a:t>Use case.1</a:t>
            </a:r>
            <a:endParaRPr lang="en-US" sz="2800" b="1" dirty="0"/>
          </a:p>
        </p:txBody>
      </p:sp>
    </p:spTree>
    <p:extLst>
      <p:ext uri="{BB962C8B-B14F-4D97-AF65-F5344CB8AC3E}">
        <p14:creationId xmlns:p14="http://schemas.microsoft.com/office/powerpoint/2010/main" val="529381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5049080" y="2527050"/>
            <a:ext cx="2695490" cy="523220"/>
          </a:xfrm>
          <a:prstGeom prst="rect">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b="1" dirty="0" smtClean="0"/>
              <a:t>1.Overview</a:t>
            </a:r>
            <a:endParaRPr lang="en-US" sz="2800" b="1" dirty="0"/>
          </a:p>
        </p:txBody>
      </p:sp>
    </p:spTree>
    <p:extLst>
      <p:ext uri="{BB962C8B-B14F-4D97-AF65-F5344CB8AC3E}">
        <p14:creationId xmlns:p14="http://schemas.microsoft.com/office/powerpoint/2010/main" val="41055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18FF19E0-5FAF-061B-9B6D-19458044CEE6}"/>
              </a:ext>
            </a:extLst>
          </p:cNvPr>
          <p:cNvPicPr>
            <a:picLocks noChangeAspect="1"/>
          </p:cNvPicPr>
          <p:nvPr/>
        </p:nvPicPr>
        <p:blipFill>
          <a:blip r:embed="rId4"/>
          <a:stretch>
            <a:fillRect/>
          </a:stretch>
        </p:blipFill>
        <p:spPr>
          <a:xfrm>
            <a:off x="619564" y="1564673"/>
            <a:ext cx="4245996" cy="2507485"/>
          </a:xfrm>
          <a:prstGeom prst="rect">
            <a:avLst/>
          </a:prstGeom>
        </p:spPr>
      </p:pic>
      <p:pic>
        <p:nvPicPr>
          <p:cNvPr id="19" name="Picture 18">
            <a:extLst>
              <a:ext uri="{FF2B5EF4-FFF2-40B4-BE49-F238E27FC236}">
                <a16:creationId xmlns:a16="http://schemas.microsoft.com/office/drawing/2014/main" id="{2A527E87-98EC-8B48-4AC0-43344E4ADD7B}"/>
              </a:ext>
            </a:extLst>
          </p:cNvPr>
          <p:cNvPicPr>
            <a:picLocks noChangeAspect="1"/>
          </p:cNvPicPr>
          <p:nvPr/>
        </p:nvPicPr>
        <p:blipFill>
          <a:blip r:embed="rId5"/>
          <a:stretch>
            <a:fillRect/>
          </a:stretch>
        </p:blipFill>
        <p:spPr>
          <a:xfrm>
            <a:off x="5120002" y="1686146"/>
            <a:ext cx="4260242" cy="2386012"/>
          </a:xfrm>
          <a:prstGeom prst="rect">
            <a:avLst/>
          </a:prstGeom>
        </p:spPr>
      </p:pic>
      <p:sp>
        <p:nvSpPr>
          <p:cNvPr id="21" name="Rectangle 20"/>
          <p:cNvSpPr/>
          <p:nvPr/>
        </p:nvSpPr>
        <p:spPr>
          <a:xfrm>
            <a:off x="943647" y="462007"/>
            <a:ext cx="2260931" cy="523220"/>
          </a:xfrm>
          <a:prstGeom prst="rect">
            <a:avLst/>
          </a:prstGeom>
          <a:solidFill>
            <a:srgbClr val="FFFF00"/>
          </a:solidFill>
        </p:spPr>
        <p:txBody>
          <a:bodyPr wrap="square">
            <a:spAutoFit/>
          </a:bodyPr>
          <a:lstStyle/>
          <a:p>
            <a:r>
              <a:rPr lang="en-US" sz="2800" b="1" dirty="0" smtClean="0"/>
              <a:t>Use case.2</a:t>
            </a:r>
            <a:endParaRPr lang="en-US" sz="2800" b="1" dirty="0"/>
          </a:p>
        </p:txBody>
      </p:sp>
      <p:sp>
        <p:nvSpPr>
          <p:cNvPr id="2" name="Rectangle 1"/>
          <p:cNvSpPr/>
          <p:nvPr/>
        </p:nvSpPr>
        <p:spPr>
          <a:xfrm>
            <a:off x="674708" y="4459181"/>
            <a:ext cx="9328644" cy="1631216"/>
          </a:xfrm>
          <a:prstGeom prst="rect">
            <a:avLst/>
          </a:prstGeom>
        </p:spPr>
        <p:txBody>
          <a:bodyPr wrap="square">
            <a:spAutoFit/>
          </a:bodyPr>
          <a:lstStyle/>
          <a:p>
            <a:pPr lvl="0" eaLnBrk="0" fontAlgn="base" hangingPunct="0">
              <a:spcBef>
                <a:spcPct val="0"/>
              </a:spcBef>
              <a:spcAft>
                <a:spcPct val="0"/>
              </a:spcAft>
              <a:buFontTx/>
              <a:buChar char="•"/>
            </a:pPr>
            <a:r>
              <a:rPr lang="ar-EG" altLang="ar-EG" sz="2000" b="1" dirty="0" err="1">
                <a:latin typeface="Times New Roman" panose="02020603050405020304" pitchFamily="18" charset="0"/>
                <a:cs typeface="Times New Roman" panose="02020603050405020304" pitchFamily="18" charset="0"/>
              </a:rPr>
              <a:t>Selecting</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the</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best</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cultivars</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suitable</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for</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the</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soil</a:t>
            </a:r>
            <a:r>
              <a:rPr lang="ar-EG" altLang="ar-EG" sz="2000" dirty="0">
                <a:latin typeface="Times New Roman" panose="02020603050405020304" pitchFamily="18" charset="0"/>
                <a:cs typeface="Times New Roman" panose="02020603050405020304" pitchFamily="18" charset="0"/>
              </a:rPr>
              <a:t> – </a:t>
            </a:r>
            <a:r>
              <a:rPr lang="ar-EG" altLang="ar-EG" sz="2000" dirty="0" err="1">
                <a:latin typeface="Times New Roman" panose="02020603050405020304" pitchFamily="18" charset="0"/>
                <a:cs typeface="Times New Roman" panose="02020603050405020304" pitchFamily="18" charset="0"/>
              </a:rPr>
              <a:t>enhancing</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crop</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success</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rates</a:t>
            </a:r>
            <a:r>
              <a:rPr lang="ar-EG" altLang="ar-EG" sz="2000" dirty="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FontTx/>
              <a:buChar char="•"/>
            </a:pPr>
            <a:r>
              <a:rPr lang="ar-EG" altLang="ar-EG" sz="2000" b="1" dirty="0" err="1">
                <a:latin typeface="Times New Roman" panose="02020603050405020304" pitchFamily="18" charset="0"/>
                <a:cs typeface="Times New Roman" panose="02020603050405020304" pitchFamily="18" charset="0"/>
              </a:rPr>
              <a:t>Keeping</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pace</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with</a:t>
            </a:r>
            <a:r>
              <a:rPr lang="ar-EG" altLang="ar-EG" sz="2000" b="1" dirty="0">
                <a:latin typeface="Times New Roman" panose="02020603050405020304" pitchFamily="18" charset="0"/>
                <a:cs typeface="Times New Roman" panose="02020603050405020304" pitchFamily="18" charset="0"/>
              </a:rPr>
              <a:t> population </a:t>
            </a:r>
            <a:r>
              <a:rPr lang="ar-EG" altLang="ar-EG" sz="2000" b="1" dirty="0" err="1">
                <a:latin typeface="Times New Roman" panose="02020603050405020304" pitchFamily="18" charset="0"/>
                <a:cs typeface="Times New Roman" panose="02020603050405020304" pitchFamily="18" charset="0"/>
              </a:rPr>
              <a:t>growth</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and</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increasing</a:t>
            </a:r>
            <a:r>
              <a:rPr lang="ar-EG" altLang="ar-EG" sz="2000" b="1" dirty="0">
                <a:latin typeface="Times New Roman" panose="02020603050405020304" pitchFamily="18" charset="0"/>
                <a:cs typeface="Times New Roman" panose="02020603050405020304" pitchFamily="18" charset="0"/>
              </a:rPr>
              <a:t> agricultural </a:t>
            </a:r>
            <a:r>
              <a:rPr lang="ar-EG" altLang="ar-EG" sz="2000" b="1" dirty="0" err="1">
                <a:latin typeface="Times New Roman" panose="02020603050405020304" pitchFamily="18" charset="0"/>
                <a:cs typeface="Times New Roman" panose="02020603050405020304" pitchFamily="18" charset="0"/>
              </a:rPr>
              <a:t>production</a:t>
            </a:r>
            <a:r>
              <a:rPr lang="ar-EG" altLang="ar-EG" sz="2000" dirty="0">
                <a:latin typeface="Times New Roman" panose="02020603050405020304" pitchFamily="18" charset="0"/>
                <a:cs typeface="Times New Roman" panose="02020603050405020304" pitchFamily="18" charset="0"/>
              </a:rPr>
              <a:t> – </a:t>
            </a:r>
            <a:r>
              <a:rPr lang="ar-EG" altLang="ar-EG" sz="2000" dirty="0" err="1">
                <a:latin typeface="Times New Roman" panose="02020603050405020304" pitchFamily="18" charset="0"/>
                <a:cs typeface="Times New Roman" panose="02020603050405020304" pitchFamily="18" charset="0"/>
              </a:rPr>
              <a:t>helping</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to</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avoid</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famine</a:t>
            </a:r>
            <a:r>
              <a:rPr lang="ar-EG" altLang="ar-EG" sz="2000" dirty="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buFontTx/>
              <a:buChar char="•"/>
            </a:pPr>
            <a:r>
              <a:rPr lang="ar-EG" altLang="ar-EG" sz="2000" b="1" dirty="0" err="1">
                <a:latin typeface="Times New Roman" panose="02020603050405020304" pitchFamily="18" charset="0"/>
                <a:cs typeface="Times New Roman" panose="02020603050405020304" pitchFamily="18" charset="0"/>
              </a:rPr>
              <a:t>Saving</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water</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used</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for</a:t>
            </a:r>
            <a:r>
              <a:rPr lang="ar-EG" altLang="ar-EG" sz="2000" b="1" dirty="0">
                <a:latin typeface="Times New Roman" panose="02020603050405020304" pitchFamily="18" charset="0"/>
                <a:cs typeface="Times New Roman" panose="02020603050405020304" pitchFamily="18" charset="0"/>
              </a:rPr>
              <a:t> </a:t>
            </a:r>
            <a:r>
              <a:rPr lang="ar-EG" altLang="ar-EG" sz="2000" b="1" dirty="0" err="1">
                <a:latin typeface="Times New Roman" panose="02020603050405020304" pitchFamily="18" charset="0"/>
                <a:cs typeface="Times New Roman" panose="02020603050405020304" pitchFamily="18" charset="0"/>
              </a:rPr>
              <a:t>irrigation</a:t>
            </a:r>
            <a:r>
              <a:rPr lang="ar-EG" altLang="ar-EG" sz="2000" dirty="0">
                <a:latin typeface="Times New Roman" panose="02020603050405020304" pitchFamily="18" charset="0"/>
                <a:cs typeface="Times New Roman" panose="02020603050405020304" pitchFamily="18" charset="0"/>
              </a:rPr>
              <a:t> – </a:t>
            </a:r>
            <a:r>
              <a:rPr lang="ar-EG" altLang="ar-EG" sz="2000" dirty="0" err="1">
                <a:latin typeface="Times New Roman" panose="02020603050405020304" pitchFamily="18" charset="0"/>
                <a:cs typeface="Times New Roman" panose="02020603050405020304" pitchFamily="18" charset="0"/>
              </a:rPr>
              <a:t>through</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precise</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recommendations</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based</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on</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soil</a:t>
            </a:r>
            <a:r>
              <a:rPr lang="ar-EG" altLang="ar-EG" sz="2000" dirty="0">
                <a:latin typeface="Times New Roman" panose="02020603050405020304" pitchFamily="18" charset="0"/>
                <a:cs typeface="Times New Roman" panose="02020603050405020304" pitchFamily="18" charset="0"/>
              </a:rPr>
              <a:t> </a:t>
            </a:r>
            <a:r>
              <a:rPr lang="ar-EG" altLang="ar-EG" sz="2000" dirty="0" err="1">
                <a:latin typeface="Times New Roman" panose="02020603050405020304" pitchFamily="18" charset="0"/>
                <a:cs typeface="Times New Roman" panose="02020603050405020304" pitchFamily="18" charset="0"/>
              </a:rPr>
              <a:t>needs</a:t>
            </a:r>
            <a:r>
              <a:rPr lang="ar-EG" altLang="ar-EG"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815672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D280B2C5-DDAC-DB05-C0AE-0FD6346CF9B5}"/>
              </a:ext>
            </a:extLst>
          </p:cNvPr>
          <p:cNvPicPr>
            <a:picLocks noChangeAspect="1"/>
          </p:cNvPicPr>
          <p:nvPr/>
        </p:nvPicPr>
        <p:blipFill>
          <a:blip r:embed="rId4"/>
          <a:stretch>
            <a:fillRect/>
          </a:stretch>
        </p:blipFill>
        <p:spPr>
          <a:xfrm>
            <a:off x="704807" y="950231"/>
            <a:ext cx="7422413" cy="4925783"/>
          </a:xfrm>
          <a:prstGeom prst="rect">
            <a:avLst/>
          </a:prstGeom>
        </p:spPr>
      </p:pic>
    </p:spTree>
    <p:extLst>
      <p:ext uri="{BB962C8B-B14F-4D97-AF65-F5344CB8AC3E}">
        <p14:creationId xmlns:p14="http://schemas.microsoft.com/office/powerpoint/2010/main" val="2655792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4376973" y="2067541"/>
            <a:ext cx="2350323" cy="523220"/>
          </a:xfrm>
          <a:prstGeom prst="rect">
            <a:avLst/>
          </a:prstGeom>
          <a:solidFill>
            <a:srgbClr val="FFFF00"/>
          </a:solidFill>
        </p:spPr>
        <p:txBody>
          <a:bodyPr wrap="none">
            <a:spAutoFit/>
          </a:bodyPr>
          <a:lstStyle/>
          <a:p>
            <a:r>
              <a:rPr lang="en-US" sz="2800" b="1" dirty="0" smtClean="0">
                <a:latin typeface="Times New Roman" panose="02020603050405020304" pitchFamily="18" charset="0"/>
                <a:cs typeface="Times New Roman" panose="02020603050405020304" pitchFamily="18" charset="0"/>
              </a:rPr>
              <a:t>9.Concolusion</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7771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48309" y="427011"/>
            <a:ext cx="1199367" cy="523220"/>
          </a:xfrm>
          <a:prstGeom prst="rect">
            <a:avLst/>
          </a:prstGeom>
          <a:solidFill>
            <a:srgbClr val="FFFF00"/>
          </a:solidFill>
        </p:spPr>
        <p:txBody>
          <a:bodyPr wrap="none">
            <a:spAutoFit/>
          </a:bodyPr>
          <a:lstStyle/>
          <a:p>
            <a:r>
              <a:rPr lang="en-US" sz="2800" b="1" dirty="0" smtClean="0">
                <a:latin typeface="Times New Roman" panose="02020603050405020304" pitchFamily="18" charset="0"/>
                <a:cs typeface="Times New Roman" panose="02020603050405020304" pitchFamily="18" charset="0"/>
              </a:rPr>
              <a:t>Device</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095293" y="3902859"/>
            <a:ext cx="7732398" cy="2554545"/>
          </a:xfrm>
          <a:prstGeom prst="rect">
            <a:avLst/>
          </a:prstGeom>
        </p:spPr>
        <p:txBody>
          <a:bodyPr wrap="square">
            <a:spAutoFit/>
          </a:bodyPr>
          <a:lstStyle/>
          <a:p>
            <a:pPr algn="just"/>
            <a:endParaRPr lang="en-US" sz="2000" dirty="0"/>
          </a:p>
          <a:p>
            <a:pPr algn="just"/>
            <a:r>
              <a:rPr lang="en-US" sz="2800" dirty="0">
                <a:latin typeface="Times New Roman" panose="02020603050405020304" pitchFamily="18" charset="0"/>
                <a:cs typeface="Times New Roman" panose="02020603050405020304" pitchFamily="18" charset="0"/>
              </a:rPr>
              <a:t>The NPK Bot offers an innovative solution for smart agriculture.</a:t>
            </a:r>
          </a:p>
          <a:p>
            <a:pPr algn="just"/>
            <a:r>
              <a:rPr lang="en-US" sz="2800" dirty="0">
                <a:latin typeface="Times New Roman" panose="02020603050405020304" pitchFamily="18" charset="0"/>
                <a:cs typeface="Times New Roman" panose="02020603050405020304" pitchFamily="18" charset="0"/>
              </a:rPr>
              <a:t>It bridges the gap between soil analysis and crop selection.</a:t>
            </a:r>
          </a:p>
          <a:p>
            <a:pPr algn="just"/>
            <a:r>
              <a:rPr lang="en-US" sz="2800" dirty="0">
                <a:latin typeface="Times New Roman" panose="02020603050405020304" pitchFamily="18" charset="0"/>
                <a:cs typeface="Times New Roman" panose="02020603050405020304" pitchFamily="18" charset="0"/>
              </a:rPr>
              <a:t>A step forward in sustainable, tech-driven farming</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3276" y="159449"/>
            <a:ext cx="3020108" cy="402681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021" y="84317"/>
            <a:ext cx="2863906" cy="3818542"/>
          </a:xfrm>
          <a:prstGeom prst="rect">
            <a:avLst/>
          </a:prstGeom>
        </p:spPr>
      </p:pic>
    </p:spTree>
    <p:extLst>
      <p:ext uri="{BB962C8B-B14F-4D97-AF65-F5344CB8AC3E}">
        <p14:creationId xmlns:p14="http://schemas.microsoft.com/office/powerpoint/2010/main" val="1862815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2"/>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01" y="374276"/>
            <a:ext cx="10980751" cy="6393229"/>
          </a:xfrm>
          <a:prstGeom prst="rect">
            <a:avLst/>
          </a:prstGeom>
        </p:spPr>
      </p:pic>
      <p:sp>
        <p:nvSpPr>
          <p:cNvPr id="26" name="Rectangle 25"/>
          <p:cNvSpPr/>
          <p:nvPr/>
        </p:nvSpPr>
        <p:spPr>
          <a:xfrm>
            <a:off x="5213497" y="2640663"/>
            <a:ext cx="2260931" cy="769441"/>
          </a:xfrm>
          <a:prstGeom prst="rect">
            <a:avLst/>
          </a:prstGeom>
          <a:solidFill>
            <a:srgbClr val="FFFF00"/>
          </a:solidFill>
        </p:spPr>
        <p:txBody>
          <a:bodyPr wrap="square">
            <a:spAutoFit/>
          </a:bodyPr>
          <a:lstStyle/>
          <a:p>
            <a:r>
              <a:rPr lang="en-US" sz="4400" b="1" dirty="0" smtClean="0">
                <a:latin typeface="Times New Roman" panose="02020603050405020304" pitchFamily="18" charset="0"/>
                <a:cs typeface="Times New Roman" panose="02020603050405020304" pitchFamily="18" charset="0"/>
              </a:rPr>
              <a:t>Thanks!</a:t>
            </a:r>
          </a:p>
        </p:txBody>
      </p:sp>
      <p:sp>
        <p:nvSpPr>
          <p:cNvPr id="27" name="Google Shape;2199;p126"/>
          <p:cNvSpPr txBox="1">
            <a:spLocks/>
          </p:cNvSpPr>
          <p:nvPr/>
        </p:nvSpPr>
        <p:spPr>
          <a:xfrm>
            <a:off x="4069769" y="5230895"/>
            <a:ext cx="4851594" cy="58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3200" dirty="0">
                <a:solidFill>
                  <a:schemeClr val="tx1"/>
                </a:solidFill>
                <a:latin typeface="Times New Roman" panose="02020603050405020304" pitchFamily="18" charset="0"/>
                <a:cs typeface="Times New Roman" panose="02020603050405020304" pitchFamily="18" charset="0"/>
              </a:rPr>
              <a:t>Do you have any questions?</a:t>
            </a:r>
          </a:p>
          <a:p>
            <a:pPr>
              <a:buClr>
                <a:schemeClr val="dk1"/>
              </a:buClr>
              <a:buSzPts val="1100"/>
            </a:pPr>
            <a:endParaRPr lang="en-US" dirty="0">
              <a:solidFill>
                <a:schemeClr val="lt1"/>
              </a:solidFill>
            </a:endParaRPr>
          </a:p>
          <a:p>
            <a:endParaRPr lang="en-US" dirty="0">
              <a:solidFill>
                <a:schemeClr val="lt1"/>
              </a:solidFill>
            </a:endParaRPr>
          </a:p>
        </p:txBody>
      </p:sp>
    </p:spTree>
    <p:extLst>
      <p:ext uri="{BB962C8B-B14F-4D97-AF65-F5344CB8AC3E}">
        <p14:creationId xmlns:p14="http://schemas.microsoft.com/office/powerpoint/2010/main" val="245028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arn(inVertical)">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645207" y="1806099"/>
            <a:ext cx="7867279" cy="3108543"/>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world's population is expected to reach 9.8 billion by 2050, increasing pressure on food resources. The world faces significant challenges in food production due to limited agricultural land, water scarcity, and climate change, in addition to the impact of pests, diseases, and extreme weather conditions on agricultural production.</a:t>
            </a:r>
          </a:p>
        </p:txBody>
      </p:sp>
    </p:spTree>
    <p:extLst>
      <p:ext uri="{BB962C8B-B14F-4D97-AF65-F5344CB8AC3E}">
        <p14:creationId xmlns:p14="http://schemas.microsoft.com/office/powerpoint/2010/main" val="39579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7" y="921283"/>
            <a:ext cx="7306450" cy="5226020"/>
          </a:xfrm>
          <a:prstGeom prst="rect">
            <a:avLst/>
          </a:prstGeom>
        </p:spPr>
      </p:pic>
    </p:spTree>
    <p:extLst>
      <p:ext uri="{BB962C8B-B14F-4D97-AF65-F5344CB8AC3E}">
        <p14:creationId xmlns:p14="http://schemas.microsoft.com/office/powerpoint/2010/main" val="3639991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8021338" y="-322792"/>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234926" y="2216389"/>
            <a:ext cx="6318499" cy="3108543"/>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Egypt faces similar challenges, including scarcity of arable land, water shortages, and climate change, which threaten food </a:t>
            </a:r>
            <a:r>
              <a:rPr lang="en-US" sz="2800" dirty="0" smtClean="0">
                <a:latin typeface="Times New Roman" panose="02020603050405020304" pitchFamily="18" charset="0"/>
                <a:cs typeface="Times New Roman" panose="02020603050405020304" pitchFamily="18" charset="0"/>
              </a:rPr>
              <a:t>security. Meeting </a:t>
            </a:r>
            <a:r>
              <a:rPr lang="en-US" sz="2800" dirty="0">
                <a:latin typeface="Times New Roman" panose="02020603050405020304" pitchFamily="18" charset="0"/>
                <a:cs typeface="Times New Roman" panose="02020603050405020304" pitchFamily="18" charset="0"/>
              </a:rPr>
              <a:t>these challenges is essential to ensure sustainable food production and economic stability in the country</a:t>
            </a:r>
          </a:p>
        </p:txBody>
      </p:sp>
    </p:spTree>
    <p:extLst>
      <p:ext uri="{BB962C8B-B14F-4D97-AF65-F5344CB8AC3E}">
        <p14:creationId xmlns:p14="http://schemas.microsoft.com/office/powerpoint/2010/main" val="2087386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5010176" y="2406264"/>
            <a:ext cx="3033038" cy="523220"/>
          </a:xfrm>
          <a:prstGeom prst="rect">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b="1" dirty="0" smtClean="0"/>
              <a:t>2.Related Work</a:t>
            </a:r>
          </a:p>
        </p:txBody>
      </p:sp>
    </p:spTree>
    <p:extLst>
      <p:ext uri="{BB962C8B-B14F-4D97-AF65-F5344CB8AC3E}">
        <p14:creationId xmlns:p14="http://schemas.microsoft.com/office/powerpoint/2010/main" val="37094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917972" y="-60399"/>
            <a:ext cx="6011497" cy="5656671"/>
            <a:chOff x="7313672" y="-799869"/>
            <a:chExt cx="6011497" cy="5656671"/>
          </a:xfrm>
          <a:blipFill>
            <a:blip r:embed="rId2"/>
            <a:stretch>
              <a:fillRect/>
            </a:stretch>
          </a:blipFill>
        </p:grpSpPr>
        <p:sp>
          <p:nvSpPr>
            <p:cNvPr id="15" name="Rounded Rectangle 14"/>
            <p:cNvSpPr/>
            <p:nvPr/>
          </p:nvSpPr>
          <p:spPr>
            <a:xfrm rot="3192743">
              <a:off x="8939283" y="4506477"/>
              <a:ext cx="387039" cy="3136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313672" y="-799869"/>
              <a:ext cx="6011497" cy="5214266"/>
              <a:chOff x="7321624" y="-741881"/>
              <a:chExt cx="6011497" cy="5214266"/>
            </a:xfrm>
            <a:grpFill/>
          </p:grpSpPr>
          <p:sp>
            <p:nvSpPr>
              <p:cNvPr id="11" name="Rounded Rectangle 10"/>
              <p:cNvSpPr/>
              <p:nvPr/>
            </p:nvSpPr>
            <p:spPr>
              <a:xfrm rot="3256107">
                <a:off x="9029294" y="-1665655"/>
                <a:ext cx="1719515" cy="513485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3192743">
                <a:off x="10461774" y="-228027"/>
                <a:ext cx="1089945" cy="46527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3192743">
                <a:off x="7686565" y="3051983"/>
                <a:ext cx="1201843" cy="16389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3192743">
                <a:off x="10791846" y="1537830"/>
                <a:ext cx="916152" cy="36761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3192743">
                <a:off x="8493632" y="-1798158"/>
                <a:ext cx="947574" cy="306012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36267" y="0"/>
            <a:ext cx="481540" cy="6767505"/>
            <a:chOff x="-36267" y="0"/>
            <a:chExt cx="481540" cy="6767505"/>
          </a:xfrm>
          <a:blipFill>
            <a:blip r:embed="rId3"/>
            <a:stretch>
              <a:fillRect/>
            </a:stretch>
          </a:blipFill>
        </p:grpSpPr>
        <p:sp>
          <p:nvSpPr>
            <p:cNvPr id="22" name="Oval 21"/>
            <p:cNvSpPr/>
            <p:nvPr/>
          </p:nvSpPr>
          <p:spPr>
            <a:xfrm>
              <a:off x="-36267" y="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0" y="3050270"/>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266" y="6147303"/>
              <a:ext cx="445273" cy="620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500139" y="723569"/>
            <a:ext cx="7900212" cy="5565947"/>
          </a:xfrm>
          <a:prstGeom prst="rect">
            <a:avLst/>
          </a:prstGeom>
        </p:spPr>
        <p:txBody>
          <a:bodyPr wrap="square">
            <a:spAutoFit/>
          </a:bodyPr>
          <a:lstStyle/>
          <a:p>
            <a:pPr eaLnBrk="0" fontAlgn="base" hangingPunct="0">
              <a:lnSpc>
                <a:spcPct val="150000"/>
              </a:lnSpc>
              <a:spcBef>
                <a:spcPct val="0"/>
              </a:spcBef>
              <a:spcAft>
                <a:spcPct val="0"/>
              </a:spcAft>
            </a:pPr>
            <a:r>
              <a:rPr lang="en-US" sz="2400" dirty="0">
                <a:solidFill>
                  <a:srgbClr val="1B1C1D"/>
                </a:solidFill>
                <a:latin typeface="Times New Roman" panose="02020603050405020304" pitchFamily="18" charset="0"/>
                <a:cs typeface="Times New Roman" panose="02020603050405020304" pitchFamily="18" charset="0"/>
              </a:rPr>
              <a:t>1.Some projects used a variety of different sensors to measure only the basic elements of the soil.</a:t>
            </a:r>
            <a:endParaRPr lang="ar-EG" sz="2400" dirty="0">
              <a:solidFill>
                <a:srgbClr val="1B1C1D"/>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sz="2400" dirty="0">
                <a:solidFill>
                  <a:srgbClr val="1B1C1D"/>
                </a:solidFill>
                <a:latin typeface="Times New Roman" panose="02020603050405020304" pitchFamily="18" charset="0"/>
                <a:cs typeface="Times New Roman" panose="02020603050405020304" pitchFamily="18" charset="0"/>
              </a:rPr>
              <a:t>2. Some projects used ready-made datasets and applied classification of the crops via a mobile application.</a:t>
            </a:r>
            <a:endParaRPr lang="ar-EG" sz="2400" dirty="0">
              <a:solidFill>
                <a:srgbClr val="1B1C1D"/>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sz="2400" dirty="0">
                <a:solidFill>
                  <a:srgbClr val="1B1C1D"/>
                </a:solidFill>
                <a:latin typeface="Times New Roman" panose="02020603050405020304" pitchFamily="18" charset="0"/>
                <a:cs typeface="Times New Roman" panose="02020603050405020304" pitchFamily="18" charset="0"/>
              </a:rPr>
              <a:t>3. Some projects relied on measuring the elements and sending them to the cloud for analysis and classification. </a:t>
            </a:r>
            <a:endParaRPr lang="ar-EG" sz="2400" dirty="0">
              <a:solidFill>
                <a:srgbClr val="1B1C1D"/>
              </a:solidFill>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sz="2400" dirty="0">
                <a:solidFill>
                  <a:srgbClr val="1B1C1D"/>
                </a:solidFill>
                <a:latin typeface="Times New Roman" panose="02020603050405020304" pitchFamily="18" charset="0"/>
                <a:cs typeface="Times New Roman" panose="02020603050405020304" pitchFamily="18" charset="0"/>
              </a:rPr>
              <a:t>4. Our device is characterized by being a complete and independent device that can measure the seven soil elements while classifying the crops at the same time without the need for any external platforms.</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1276" y="4609427"/>
            <a:ext cx="2929993" cy="2020152"/>
          </a:xfrm>
          <a:prstGeom prst="rect">
            <a:avLst/>
          </a:prstGeom>
        </p:spPr>
      </p:pic>
    </p:spTree>
    <p:extLst>
      <p:ext uri="{BB962C8B-B14F-4D97-AF65-F5344CB8AC3E}">
        <p14:creationId xmlns:p14="http://schemas.microsoft.com/office/powerpoint/2010/main" val="305206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913</Words>
  <Application>Microsoft Office PowerPoint</Application>
  <PresentationFormat>Widescreen</PresentationFormat>
  <Paragraphs>144</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Playfair Display</vt:lpstr>
      <vt:lpstr>Roboto</vt:lpstr>
      <vt:lpstr>Sitka Display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مغازي رفعت محمد</dc:creator>
  <cp:lastModifiedBy>مغازي رفعت محمد</cp:lastModifiedBy>
  <cp:revision>40</cp:revision>
  <dcterms:created xsi:type="dcterms:W3CDTF">2025-06-22T19:43:52Z</dcterms:created>
  <dcterms:modified xsi:type="dcterms:W3CDTF">2025-06-27T17:14:20Z</dcterms:modified>
</cp:coreProperties>
</file>